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2"/>
  </p:notesMasterIdLst>
  <p:sldIdLst>
    <p:sldId id="935" r:id="rId2"/>
    <p:sldId id="936" r:id="rId3"/>
    <p:sldId id="937" r:id="rId4"/>
    <p:sldId id="938" r:id="rId5"/>
    <p:sldId id="939" r:id="rId6"/>
    <p:sldId id="959" r:id="rId7"/>
    <p:sldId id="974" r:id="rId8"/>
    <p:sldId id="923" r:id="rId9"/>
    <p:sldId id="905" r:id="rId10"/>
    <p:sldId id="906" r:id="rId11"/>
    <p:sldId id="953" r:id="rId12"/>
    <p:sldId id="942" r:id="rId13"/>
    <p:sldId id="966" r:id="rId14"/>
    <p:sldId id="972" r:id="rId15"/>
    <p:sldId id="961" r:id="rId16"/>
    <p:sldId id="975" r:id="rId17"/>
    <p:sldId id="980" r:id="rId18"/>
    <p:sldId id="971" r:id="rId19"/>
    <p:sldId id="929" r:id="rId20"/>
    <p:sldId id="973" r:id="rId21"/>
    <p:sldId id="954" r:id="rId22"/>
    <p:sldId id="955" r:id="rId23"/>
    <p:sldId id="956" r:id="rId24"/>
    <p:sldId id="962" r:id="rId25"/>
    <p:sldId id="944" r:id="rId26"/>
    <p:sldId id="920" r:id="rId27"/>
    <p:sldId id="957" r:id="rId28"/>
    <p:sldId id="950" r:id="rId29"/>
    <p:sldId id="960" r:id="rId30"/>
    <p:sldId id="922" r:id="rId31"/>
  </p:sldIdLst>
  <p:sldSz cx="12192000" cy="6858000"/>
  <p:notesSz cx="6877050" cy="100028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E46C0A"/>
    <a:srgbClr val="FFFFFF"/>
    <a:srgbClr val="31589F"/>
    <a:srgbClr val="4169C8"/>
    <a:srgbClr val="A86D45"/>
    <a:srgbClr val="C78373"/>
    <a:srgbClr val="DCA179"/>
    <a:srgbClr val="507BA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 autoAdjust="0"/>
    <p:restoredTop sz="65953" autoAdjust="0"/>
  </p:normalViewPr>
  <p:slideViewPr>
    <p:cSldViewPr snapToGrid="0">
      <p:cViewPr varScale="1">
        <p:scale>
          <a:sx n="50" d="100"/>
          <a:sy n="50" d="100"/>
        </p:scale>
        <p:origin x="1544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-3978" y="-90"/>
      </p:cViewPr>
      <p:guideLst>
        <p:guide orient="horz" pos="3150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80055" cy="501879"/>
          </a:xfrm>
          <a:prstGeom prst="rect">
            <a:avLst/>
          </a:prstGeom>
        </p:spPr>
        <p:txBody>
          <a:bodyPr vert="horz" lIns="96394" tIns="48196" rIns="96394" bIns="48196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95408" y="5"/>
            <a:ext cx="2980055" cy="501879"/>
          </a:xfrm>
          <a:prstGeom prst="rect">
            <a:avLst/>
          </a:prstGeom>
        </p:spPr>
        <p:txBody>
          <a:bodyPr vert="horz" lIns="96394" tIns="48196" rIns="96394" bIns="48196" rtlCol="0"/>
          <a:lstStyle>
            <a:lvl1pPr algn="r">
              <a:defRPr sz="1300"/>
            </a:lvl1pPr>
          </a:lstStyle>
          <a:p>
            <a:fld id="{67A8AD99-F64D-4E2D-8B3C-07863AD7002C}" type="datetimeFigureOut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94" tIns="48196" rIns="96394" bIns="4819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7705" y="4813867"/>
            <a:ext cx="5501640" cy="3938617"/>
          </a:xfrm>
          <a:prstGeom prst="rect">
            <a:avLst/>
          </a:prstGeom>
        </p:spPr>
        <p:txBody>
          <a:bodyPr vert="horz" lIns="96394" tIns="48196" rIns="96394" bIns="48196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500962"/>
            <a:ext cx="2980055" cy="501878"/>
          </a:xfrm>
          <a:prstGeom prst="rect">
            <a:avLst/>
          </a:prstGeom>
        </p:spPr>
        <p:txBody>
          <a:bodyPr vert="horz" lIns="96394" tIns="48196" rIns="96394" bIns="48196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95408" y="9500962"/>
            <a:ext cx="2980055" cy="501878"/>
          </a:xfrm>
          <a:prstGeom prst="rect">
            <a:avLst/>
          </a:prstGeom>
        </p:spPr>
        <p:txBody>
          <a:bodyPr vert="horz" lIns="96394" tIns="48196" rIns="96394" bIns="48196" rtlCol="0" anchor="b"/>
          <a:lstStyle>
            <a:lvl1pPr algn="r">
              <a:defRPr sz="1300"/>
            </a:lvl1pPr>
          </a:lstStyle>
          <a:p>
            <a:fld id="{3A8C6BBA-39DA-41FA-927A-67D325E2D5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82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0922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2765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5728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3763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6341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735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600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9071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706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502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699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5003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0066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736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655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5234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9872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989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441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0950"/>
            <a:ext cx="5997575" cy="33750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25283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0023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0352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41484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9945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98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531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9536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9174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265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C6BBA-39DA-41FA-927A-67D325E2D5F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3125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959646"/>
            <a:ext cx="10363200" cy="1879599"/>
          </a:xfrm>
          <a:noFill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8289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CBD2-3A13-4A2A-AE9C-798B8D176000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535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2000-A644-4021-9073-D3E41D107BE4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875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2C6B-FD3F-4273-9A54-F8F1F2A2FE65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04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1E39-8DFC-47FD-8953-19E29B9BC00B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5184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153882" y="980728"/>
            <a:ext cx="11872404" cy="552660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20000"/>
              </a:lnSpc>
              <a:spcBef>
                <a:spcPts val="300"/>
              </a:spcBef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lnSpc>
                <a:spcPct val="12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12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12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ko-KR" dirty="0"/>
              <a:t>Master text style</a:t>
            </a:r>
            <a:endParaRPr lang="ko-KR" altLang="en-US" dirty="0"/>
          </a:p>
          <a:p>
            <a:pPr lvl="1">
              <a:lnSpc>
                <a:spcPct val="120000"/>
              </a:lnSpc>
            </a:pPr>
            <a:r>
              <a:rPr lang="en-US" altLang="ko-KR" dirty="0"/>
              <a:t>Second</a:t>
            </a:r>
            <a:endParaRPr lang="ko-KR" altLang="en-US" dirty="0"/>
          </a:p>
          <a:p>
            <a:pPr lvl="2">
              <a:lnSpc>
                <a:spcPct val="120000"/>
              </a:lnSpc>
            </a:pPr>
            <a:r>
              <a:rPr lang="en-US" altLang="ko-KR" dirty="0"/>
              <a:t>Third</a:t>
            </a:r>
            <a:endParaRPr lang="ko-KR" altLang="en-US" dirty="0"/>
          </a:p>
          <a:p>
            <a:pPr lvl="3">
              <a:lnSpc>
                <a:spcPct val="120000"/>
              </a:lnSpc>
            </a:pPr>
            <a:r>
              <a:rPr lang="en-US" altLang="ko-KR" dirty="0"/>
              <a:t>Fourth</a:t>
            </a:r>
            <a:endParaRPr lang="ko-KR" altLang="en-US" dirty="0"/>
          </a:p>
          <a:p>
            <a:pPr lvl="4">
              <a:lnSpc>
                <a:spcPct val="120000"/>
              </a:lnSpc>
            </a:pPr>
            <a:r>
              <a:rPr lang="en-US" altLang="ko-KR" dirty="0"/>
              <a:t>Fifth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209541" y="6587234"/>
            <a:ext cx="982463" cy="2707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5607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959646"/>
            <a:ext cx="10363200" cy="1879599"/>
          </a:xfrm>
          <a:solidFill>
            <a:srgbClr val="4169C8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02447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280994"/>
            <a:ext cx="12192000" cy="914400"/>
          </a:xfrm>
          <a:prstGeom prst="rect">
            <a:avLst/>
          </a:prstGeom>
          <a:solidFill>
            <a:srgbClr val="416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955" y="368108"/>
            <a:ext cx="11576323" cy="689583"/>
          </a:xfrm>
        </p:spPr>
        <p:txBody>
          <a:bodyPr tIns="72000">
            <a:noAutofit/>
          </a:bodyPr>
          <a:lstStyle>
            <a:lvl1pPr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55" y="1366161"/>
            <a:ext cx="11650132" cy="5035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2800">
                <a:latin typeface="+mn-lt"/>
              </a:defRPr>
            </a:lvl1pPr>
            <a:lvl2pPr marL="541338" indent="-228600">
              <a:lnSpc>
                <a:spcPct val="100000"/>
              </a:lnSpc>
              <a:buFont typeface="Calibri" panose="020F0502020204030204" pitchFamily="34" charset="0"/>
              <a:buChar char="◦"/>
              <a:defRPr sz="2400">
                <a:latin typeface="+mn-lt"/>
              </a:defRPr>
            </a:lvl2pPr>
            <a:lvl3pPr marL="896938" indent="-228600">
              <a:lnSpc>
                <a:spcPct val="100000"/>
              </a:lnSpc>
              <a:buFont typeface="Calibri" panose="020F0502020204030204" pitchFamily="34" charset="0"/>
              <a:buChar char="–"/>
              <a:defRPr sz="2000">
                <a:latin typeface="+mn-lt"/>
              </a:defRPr>
            </a:lvl3pPr>
            <a:lvl4pPr marL="1252538" indent="-2286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879600" algn="l"/>
              </a:tabLst>
              <a:defRPr sz="1800">
                <a:latin typeface="+mn-lt"/>
              </a:defRPr>
            </a:lvl4pPr>
            <a:lvl5pPr marL="1524000" indent="-228600">
              <a:lnSpc>
                <a:spcPct val="100000"/>
              </a:lnSpc>
              <a:tabLst>
                <a:tab pos="1795463" algn="l"/>
              </a:tabLst>
              <a:defRPr sz="1800">
                <a:latin typeface="+mn-lt"/>
              </a:defRPr>
            </a:lvl5pPr>
          </a:lstStyle>
          <a:p>
            <a:pPr lvl="0"/>
            <a:r>
              <a:rPr lang="en-US" altLang="ko-KR" dirty="0"/>
              <a:t>First </a:t>
            </a:r>
            <a:endParaRPr lang="ko-KR" altLang="en-US" dirty="0"/>
          </a:p>
          <a:p>
            <a:pPr lvl="1"/>
            <a:r>
              <a:rPr lang="en-US" altLang="ko-KR" dirty="0"/>
              <a:t>Second</a:t>
            </a:r>
            <a:endParaRPr lang="ko-KR" altLang="en-US" dirty="0"/>
          </a:p>
          <a:p>
            <a:pPr lvl="2"/>
            <a:r>
              <a:rPr lang="en-US" altLang="ko-KR" dirty="0"/>
              <a:t>Third</a:t>
            </a:r>
            <a:endParaRPr lang="ko-KR" altLang="en-US" dirty="0"/>
          </a:p>
          <a:p>
            <a:pPr lvl="3"/>
            <a:r>
              <a:rPr lang="en-US" altLang="ko-KR" dirty="0"/>
              <a:t>Fourth</a:t>
            </a:r>
            <a:endParaRPr lang="ko-KR" altLang="en-US" dirty="0"/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33179" y="6492876"/>
            <a:ext cx="3389488" cy="365125"/>
          </a:xfrm>
        </p:spPr>
        <p:txBody>
          <a:bodyPr rIns="0"/>
          <a:lstStyle>
            <a:lvl1pPr algn="r">
              <a:defRPr sz="16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1340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956" y="289158"/>
            <a:ext cx="10610145" cy="569904"/>
          </a:xfrm>
        </p:spPr>
        <p:txBody>
          <a:bodyPr tIns="72000">
            <a:norm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Adobe Fan Heiti Std B" panose="020B0700000000000000" pitchFamily="34" charset="-128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55" y="1366161"/>
            <a:ext cx="11650132" cy="5035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2400">
                <a:latin typeface="+mn-lt"/>
              </a:defRPr>
            </a:lvl1pPr>
            <a:lvl2pPr marL="541338" indent="-228600">
              <a:lnSpc>
                <a:spcPct val="100000"/>
              </a:lnSpc>
              <a:buFont typeface="Calibri" panose="020F0502020204030204" pitchFamily="34" charset="0"/>
              <a:buChar char="◦"/>
              <a:defRPr sz="2000">
                <a:latin typeface="+mn-lt"/>
              </a:defRPr>
            </a:lvl2pPr>
            <a:lvl3pPr marL="896938" indent="-228600">
              <a:lnSpc>
                <a:spcPct val="100000"/>
              </a:lnSpc>
              <a:buFont typeface="Calibri" panose="020F0502020204030204" pitchFamily="34" charset="0"/>
              <a:buChar char="–"/>
              <a:defRPr sz="1800">
                <a:latin typeface="+mn-lt"/>
              </a:defRPr>
            </a:lvl3pPr>
            <a:lvl4pPr marL="1252538" indent="-2286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879600" algn="l"/>
              </a:tabLst>
              <a:defRPr sz="1600">
                <a:latin typeface="+mn-lt"/>
              </a:defRPr>
            </a:lvl4pPr>
            <a:lvl5pPr marL="1524000" indent="-228600">
              <a:lnSpc>
                <a:spcPct val="100000"/>
              </a:lnSpc>
              <a:tabLst>
                <a:tab pos="1795463" algn="l"/>
              </a:tabLst>
              <a:defRPr sz="1600">
                <a:latin typeface="+mn-lt"/>
              </a:defRPr>
            </a:lvl5pPr>
          </a:lstStyle>
          <a:p>
            <a:pPr lvl="0"/>
            <a:r>
              <a:rPr lang="en-US" altLang="ko-KR" dirty="0"/>
              <a:t>First </a:t>
            </a:r>
            <a:endParaRPr lang="ko-KR" altLang="en-US" dirty="0"/>
          </a:p>
          <a:p>
            <a:pPr lvl="1"/>
            <a:r>
              <a:rPr lang="en-US" altLang="ko-KR" dirty="0"/>
              <a:t>Second</a:t>
            </a:r>
            <a:endParaRPr lang="ko-KR" altLang="en-US" dirty="0"/>
          </a:p>
          <a:p>
            <a:pPr lvl="2"/>
            <a:r>
              <a:rPr lang="en-US" altLang="ko-KR" dirty="0"/>
              <a:t>Third</a:t>
            </a:r>
            <a:endParaRPr lang="ko-KR" altLang="en-US" dirty="0"/>
          </a:p>
          <a:p>
            <a:pPr lvl="3"/>
            <a:r>
              <a:rPr lang="en-US" altLang="ko-KR" dirty="0"/>
              <a:t>Fourth</a:t>
            </a:r>
            <a:endParaRPr lang="ko-KR" altLang="en-US" dirty="0"/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1889" y="6483352"/>
            <a:ext cx="3389488" cy="365125"/>
          </a:xfrm>
        </p:spPr>
        <p:txBody>
          <a:bodyPr rIns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0774" y="341546"/>
            <a:ext cx="970553" cy="753531"/>
          </a:xfrm>
          <a:prstGeom prst="rect">
            <a:avLst/>
          </a:prstGeom>
        </p:spPr>
      </p:pic>
      <p:sp>
        <p:nvSpPr>
          <p:cNvPr id="8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252" y="869913"/>
            <a:ext cx="10610849" cy="2667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dobe Fan Heiti Std B" panose="020B0700000000000000" pitchFamily="34" charset="-128"/>
              </a:defRPr>
            </a:lvl1pPr>
          </a:lstStyle>
          <a:p>
            <a:pPr lvl="0"/>
            <a:r>
              <a:rPr lang="en-US" altLang="ko-KR" dirty="0"/>
              <a:t>Subtitle</a:t>
            </a:r>
            <a:endParaRPr lang="ko-KR" altLang="en-US" dirty="0"/>
          </a:p>
        </p:txBody>
      </p:sp>
      <p:sp>
        <p:nvSpPr>
          <p:cNvPr id="33" name="직사각형 32"/>
          <p:cNvSpPr/>
          <p:nvPr userDrawn="1"/>
        </p:nvSpPr>
        <p:spPr>
          <a:xfrm>
            <a:off x="0" y="289158"/>
            <a:ext cx="12192000" cy="914400"/>
          </a:xfrm>
          <a:prstGeom prst="rect">
            <a:avLst/>
          </a:prstGeom>
          <a:solidFill>
            <a:srgbClr val="416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4" name="Title 1"/>
          <p:cNvSpPr txBox="1">
            <a:spLocks/>
          </p:cNvSpPr>
          <p:nvPr userDrawn="1"/>
        </p:nvSpPr>
        <p:spPr>
          <a:xfrm>
            <a:off x="349956" y="289158"/>
            <a:ext cx="10610145" cy="569904"/>
          </a:xfrm>
          <a:prstGeom prst="rect">
            <a:avLst/>
          </a:prstGeom>
        </p:spPr>
        <p:txBody>
          <a:bodyPr vert="horz" lIns="91440" tIns="7200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dobe Fan Heiti Std B" panose="020B0700000000000000" pitchFamily="34" charset="-128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Title</a:t>
            </a:r>
          </a:p>
        </p:txBody>
      </p:sp>
      <p:sp>
        <p:nvSpPr>
          <p:cNvPr id="36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349252" y="869913"/>
            <a:ext cx="10610849" cy="2667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dobe Fan Heiti Std B" panose="020B0700000000000000" pitchFamily="34" charset="-128"/>
              </a:defRPr>
            </a:lvl1pPr>
          </a:lstStyle>
          <a:p>
            <a:pPr lvl="0"/>
            <a:r>
              <a:rPr lang="en-US" altLang="ko-KR" dirty="0"/>
              <a:t>Subtitle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3505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마지막 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289158"/>
            <a:ext cx="12192000" cy="914400"/>
          </a:xfrm>
          <a:prstGeom prst="rect">
            <a:avLst/>
          </a:prstGeom>
          <a:solidFill>
            <a:srgbClr val="416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956" y="289158"/>
            <a:ext cx="10610145" cy="569904"/>
          </a:xfrm>
        </p:spPr>
        <p:txBody>
          <a:bodyPr tIns="72000">
            <a:norm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Adobe Fan Heiti Std B" panose="020B0700000000000000" pitchFamily="34" charset="-128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55" y="1366161"/>
            <a:ext cx="11650132" cy="5035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2400">
                <a:latin typeface="+mn-lt"/>
              </a:defRPr>
            </a:lvl1pPr>
            <a:lvl2pPr marL="541338" indent="-228600">
              <a:lnSpc>
                <a:spcPct val="100000"/>
              </a:lnSpc>
              <a:buFont typeface="Calibri" panose="020F0502020204030204" pitchFamily="34" charset="0"/>
              <a:buChar char="◦"/>
              <a:defRPr sz="2000">
                <a:latin typeface="+mn-lt"/>
              </a:defRPr>
            </a:lvl2pPr>
            <a:lvl3pPr marL="896938" indent="-228600">
              <a:lnSpc>
                <a:spcPct val="100000"/>
              </a:lnSpc>
              <a:buFont typeface="Calibri" panose="020F0502020204030204" pitchFamily="34" charset="0"/>
              <a:buChar char="–"/>
              <a:defRPr sz="1800">
                <a:latin typeface="+mn-lt"/>
              </a:defRPr>
            </a:lvl3pPr>
            <a:lvl4pPr marL="1252538" indent="-2286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879600" algn="l"/>
              </a:tabLst>
              <a:defRPr sz="1600">
                <a:latin typeface="+mn-lt"/>
              </a:defRPr>
            </a:lvl4pPr>
            <a:lvl5pPr marL="1524000" indent="-228600">
              <a:lnSpc>
                <a:spcPct val="100000"/>
              </a:lnSpc>
              <a:tabLst>
                <a:tab pos="1795463" algn="l"/>
              </a:tabLst>
              <a:defRPr sz="1600">
                <a:latin typeface="+mn-lt"/>
              </a:defRPr>
            </a:lvl5pPr>
          </a:lstStyle>
          <a:p>
            <a:pPr lvl="0"/>
            <a:r>
              <a:rPr lang="en-US" altLang="ko-KR" dirty="0"/>
              <a:t>First </a:t>
            </a:r>
            <a:endParaRPr lang="ko-KR" altLang="en-US" dirty="0"/>
          </a:p>
          <a:p>
            <a:pPr lvl="1"/>
            <a:r>
              <a:rPr lang="en-US" altLang="ko-KR" dirty="0"/>
              <a:t>Second</a:t>
            </a:r>
            <a:endParaRPr lang="ko-KR" altLang="en-US" dirty="0"/>
          </a:p>
          <a:p>
            <a:pPr lvl="2"/>
            <a:r>
              <a:rPr lang="en-US" altLang="ko-KR" dirty="0"/>
              <a:t>Third</a:t>
            </a:r>
            <a:endParaRPr lang="ko-KR" altLang="en-US" dirty="0"/>
          </a:p>
          <a:p>
            <a:pPr lvl="3"/>
            <a:r>
              <a:rPr lang="en-US" altLang="ko-KR" dirty="0"/>
              <a:t>Fourth</a:t>
            </a:r>
            <a:endParaRPr lang="ko-KR" altLang="en-US" dirty="0"/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1889" y="6483352"/>
            <a:ext cx="3389488" cy="365125"/>
          </a:xfrm>
        </p:spPr>
        <p:txBody>
          <a:bodyPr rIns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252" y="869913"/>
            <a:ext cx="10610849" cy="2667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dobe Fan Heiti Std B" panose="020B0700000000000000" pitchFamily="34" charset="-128"/>
              </a:defRPr>
            </a:lvl1pPr>
          </a:lstStyle>
          <a:p>
            <a:pPr lvl="0"/>
            <a:r>
              <a:rPr lang="en-US" altLang="ko-KR" dirty="0"/>
              <a:t>Subtitle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988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5253-8815-40A0-89B4-DFF8CEB9622C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49957" y="47625"/>
            <a:ext cx="1682044" cy="237070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Introduction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49957" y="284696"/>
            <a:ext cx="1682044" cy="167743"/>
          </a:xfrm>
        </p:spPr>
        <p:txBody>
          <a:bodyPr tIns="0" b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○ ○ ○ ○ 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81954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955" y="368108"/>
            <a:ext cx="11576323" cy="689583"/>
          </a:xfrm>
        </p:spPr>
        <p:txBody>
          <a:bodyPr tIns="72000">
            <a:noAutofit/>
          </a:bodyPr>
          <a:lstStyle>
            <a:lvl1pPr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55" y="1366161"/>
            <a:ext cx="11650132" cy="5035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2800">
                <a:latin typeface="+mn-lt"/>
              </a:defRPr>
            </a:lvl1pPr>
            <a:lvl2pPr marL="541338" indent="-228600">
              <a:lnSpc>
                <a:spcPct val="100000"/>
              </a:lnSpc>
              <a:buFont typeface="Calibri" panose="020F0502020204030204" pitchFamily="34" charset="0"/>
              <a:buChar char="◦"/>
              <a:defRPr sz="2400">
                <a:latin typeface="+mn-lt"/>
              </a:defRPr>
            </a:lvl2pPr>
            <a:lvl3pPr marL="896938" indent="-228600">
              <a:lnSpc>
                <a:spcPct val="100000"/>
              </a:lnSpc>
              <a:buFont typeface="Calibri" panose="020F0502020204030204" pitchFamily="34" charset="0"/>
              <a:buChar char="–"/>
              <a:defRPr sz="2000">
                <a:latin typeface="+mn-lt"/>
              </a:defRPr>
            </a:lvl3pPr>
            <a:lvl4pPr marL="1252538" indent="-2286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879600" algn="l"/>
              </a:tabLst>
              <a:defRPr sz="1800">
                <a:latin typeface="+mn-lt"/>
              </a:defRPr>
            </a:lvl4pPr>
            <a:lvl5pPr marL="1524000" indent="-228600">
              <a:lnSpc>
                <a:spcPct val="100000"/>
              </a:lnSpc>
              <a:tabLst>
                <a:tab pos="1795463" algn="l"/>
              </a:tabLst>
              <a:defRPr sz="1800">
                <a:latin typeface="+mn-lt"/>
              </a:defRPr>
            </a:lvl5pPr>
          </a:lstStyle>
          <a:p>
            <a:pPr lvl="0"/>
            <a:r>
              <a:rPr lang="en-US" altLang="ko-KR" dirty="0"/>
              <a:t>First </a:t>
            </a:r>
            <a:endParaRPr lang="ko-KR" altLang="en-US" dirty="0"/>
          </a:p>
          <a:p>
            <a:pPr lvl="1"/>
            <a:r>
              <a:rPr lang="en-US" altLang="ko-KR" dirty="0"/>
              <a:t>Second</a:t>
            </a:r>
            <a:endParaRPr lang="ko-KR" altLang="en-US" dirty="0"/>
          </a:p>
          <a:p>
            <a:pPr lvl="2"/>
            <a:r>
              <a:rPr lang="en-US" altLang="ko-KR" dirty="0"/>
              <a:t>Third</a:t>
            </a:r>
            <a:endParaRPr lang="ko-KR" altLang="en-US" dirty="0"/>
          </a:p>
          <a:p>
            <a:pPr lvl="3"/>
            <a:r>
              <a:rPr lang="en-US" altLang="ko-KR" dirty="0"/>
              <a:t>Fourth</a:t>
            </a:r>
            <a:endParaRPr lang="ko-KR" altLang="en-US" dirty="0"/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33179" y="6492876"/>
            <a:ext cx="3389488" cy="365125"/>
          </a:xfrm>
        </p:spPr>
        <p:txBody>
          <a:bodyPr rIns="0"/>
          <a:lstStyle>
            <a:lvl1pPr algn="r">
              <a:defRPr sz="16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763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956" y="289158"/>
            <a:ext cx="10610145" cy="569904"/>
          </a:xfrm>
        </p:spPr>
        <p:txBody>
          <a:bodyPr tIns="72000">
            <a:norm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Adobe Fan Heiti Std B" panose="020B0700000000000000" pitchFamily="34" charset="-128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55" y="1366161"/>
            <a:ext cx="11650132" cy="5035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2400">
                <a:latin typeface="+mn-lt"/>
              </a:defRPr>
            </a:lvl1pPr>
            <a:lvl2pPr marL="541338" indent="-228600">
              <a:lnSpc>
                <a:spcPct val="100000"/>
              </a:lnSpc>
              <a:buFont typeface="Calibri" panose="020F0502020204030204" pitchFamily="34" charset="0"/>
              <a:buChar char="◦"/>
              <a:defRPr sz="2000">
                <a:latin typeface="+mn-lt"/>
              </a:defRPr>
            </a:lvl2pPr>
            <a:lvl3pPr marL="896938" indent="-228600">
              <a:lnSpc>
                <a:spcPct val="100000"/>
              </a:lnSpc>
              <a:buFont typeface="Calibri" panose="020F0502020204030204" pitchFamily="34" charset="0"/>
              <a:buChar char="–"/>
              <a:defRPr sz="1800">
                <a:latin typeface="+mn-lt"/>
              </a:defRPr>
            </a:lvl3pPr>
            <a:lvl4pPr marL="1252538" indent="-2286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879600" algn="l"/>
              </a:tabLst>
              <a:defRPr sz="1600">
                <a:latin typeface="+mn-lt"/>
              </a:defRPr>
            </a:lvl4pPr>
            <a:lvl5pPr marL="1524000" indent="-228600">
              <a:lnSpc>
                <a:spcPct val="100000"/>
              </a:lnSpc>
              <a:tabLst>
                <a:tab pos="1795463" algn="l"/>
              </a:tabLst>
              <a:defRPr sz="1600">
                <a:latin typeface="+mn-lt"/>
              </a:defRPr>
            </a:lvl5pPr>
          </a:lstStyle>
          <a:p>
            <a:pPr lvl="0"/>
            <a:r>
              <a:rPr lang="en-US" altLang="ko-KR" dirty="0"/>
              <a:t>First </a:t>
            </a:r>
            <a:endParaRPr lang="ko-KR" altLang="en-US" dirty="0"/>
          </a:p>
          <a:p>
            <a:pPr lvl="1"/>
            <a:r>
              <a:rPr lang="en-US" altLang="ko-KR" dirty="0"/>
              <a:t>Second</a:t>
            </a:r>
            <a:endParaRPr lang="ko-KR" altLang="en-US" dirty="0"/>
          </a:p>
          <a:p>
            <a:pPr lvl="2"/>
            <a:r>
              <a:rPr lang="en-US" altLang="ko-KR" dirty="0"/>
              <a:t>Third</a:t>
            </a:r>
            <a:endParaRPr lang="ko-KR" altLang="en-US" dirty="0"/>
          </a:p>
          <a:p>
            <a:pPr lvl="3"/>
            <a:r>
              <a:rPr lang="en-US" altLang="ko-KR" dirty="0"/>
              <a:t>Fourth</a:t>
            </a:r>
            <a:endParaRPr lang="ko-KR" altLang="en-US" dirty="0"/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1889" y="6483352"/>
            <a:ext cx="3389488" cy="365125"/>
          </a:xfrm>
        </p:spPr>
        <p:txBody>
          <a:bodyPr rIns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0774" y="341546"/>
            <a:ext cx="970553" cy="753531"/>
          </a:xfrm>
          <a:prstGeom prst="rect">
            <a:avLst/>
          </a:prstGeom>
        </p:spPr>
      </p:pic>
      <p:sp>
        <p:nvSpPr>
          <p:cNvPr id="8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252" y="869913"/>
            <a:ext cx="10610849" cy="2667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dobe Fan Heiti Std B" panose="020B0700000000000000" pitchFamily="34" charset="-128"/>
              </a:defRPr>
            </a:lvl1pPr>
          </a:lstStyle>
          <a:p>
            <a:pPr lvl="0"/>
            <a:r>
              <a:rPr lang="en-US" altLang="ko-KR" dirty="0"/>
              <a:t>Subtitle</a:t>
            </a:r>
            <a:endParaRPr lang="ko-KR" altLang="en-US" dirty="0"/>
          </a:p>
        </p:txBody>
      </p:sp>
      <p:sp>
        <p:nvSpPr>
          <p:cNvPr id="34" name="Title 1"/>
          <p:cNvSpPr txBox="1">
            <a:spLocks/>
          </p:cNvSpPr>
          <p:nvPr userDrawn="1"/>
        </p:nvSpPr>
        <p:spPr>
          <a:xfrm>
            <a:off x="349956" y="289158"/>
            <a:ext cx="10610145" cy="569904"/>
          </a:xfrm>
          <a:prstGeom prst="rect">
            <a:avLst/>
          </a:prstGeom>
        </p:spPr>
        <p:txBody>
          <a:bodyPr vert="horz" lIns="91440" tIns="7200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dobe Fan Heiti Std B" panose="020B0700000000000000" pitchFamily="34" charset="-128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Title</a:t>
            </a:r>
          </a:p>
        </p:txBody>
      </p:sp>
      <p:sp>
        <p:nvSpPr>
          <p:cNvPr id="36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349252" y="869913"/>
            <a:ext cx="10610849" cy="26670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Adobe Fan Heiti Std B" panose="020B0700000000000000" pitchFamily="34" charset="-128"/>
              </a:defRPr>
            </a:lvl1pPr>
          </a:lstStyle>
          <a:p>
            <a:pPr lvl="0"/>
            <a:r>
              <a:rPr lang="en-US" altLang="ko-KR" dirty="0"/>
              <a:t>Subtitle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130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지막 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956" y="289158"/>
            <a:ext cx="10610145" cy="569904"/>
          </a:xfrm>
        </p:spPr>
        <p:txBody>
          <a:bodyPr tIns="72000">
            <a:norm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dobe Fan Heiti Std B" panose="020B0700000000000000" pitchFamily="34" charset="-128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955" y="1366161"/>
            <a:ext cx="11650132" cy="5035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2400">
                <a:latin typeface="+mn-lt"/>
              </a:defRPr>
            </a:lvl1pPr>
            <a:lvl2pPr marL="541338" indent="-228600">
              <a:lnSpc>
                <a:spcPct val="100000"/>
              </a:lnSpc>
              <a:buFont typeface="Calibri" panose="020F0502020204030204" pitchFamily="34" charset="0"/>
              <a:buChar char="◦"/>
              <a:defRPr sz="2000">
                <a:latin typeface="+mn-lt"/>
              </a:defRPr>
            </a:lvl2pPr>
            <a:lvl3pPr marL="896938" indent="-228600">
              <a:lnSpc>
                <a:spcPct val="100000"/>
              </a:lnSpc>
              <a:buFont typeface="Calibri" panose="020F0502020204030204" pitchFamily="34" charset="0"/>
              <a:buChar char="–"/>
              <a:defRPr sz="1800">
                <a:latin typeface="+mn-lt"/>
              </a:defRPr>
            </a:lvl3pPr>
            <a:lvl4pPr marL="1252538" indent="-2286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879600" algn="l"/>
              </a:tabLst>
              <a:defRPr sz="1600">
                <a:latin typeface="+mn-lt"/>
              </a:defRPr>
            </a:lvl4pPr>
            <a:lvl5pPr marL="1524000" indent="-228600">
              <a:lnSpc>
                <a:spcPct val="100000"/>
              </a:lnSpc>
              <a:tabLst>
                <a:tab pos="1795463" algn="l"/>
              </a:tabLst>
              <a:defRPr sz="1600">
                <a:latin typeface="+mn-lt"/>
              </a:defRPr>
            </a:lvl5pPr>
          </a:lstStyle>
          <a:p>
            <a:pPr lvl="0"/>
            <a:r>
              <a:rPr lang="en-US" altLang="ko-KR" dirty="0"/>
              <a:t>First </a:t>
            </a:r>
            <a:endParaRPr lang="ko-KR" altLang="en-US" dirty="0"/>
          </a:p>
          <a:p>
            <a:pPr lvl="1"/>
            <a:r>
              <a:rPr lang="en-US" altLang="ko-KR" dirty="0"/>
              <a:t>Second</a:t>
            </a:r>
            <a:endParaRPr lang="ko-KR" altLang="en-US" dirty="0"/>
          </a:p>
          <a:p>
            <a:pPr lvl="2"/>
            <a:r>
              <a:rPr lang="en-US" altLang="ko-KR" dirty="0"/>
              <a:t>Third</a:t>
            </a:r>
            <a:endParaRPr lang="ko-KR" altLang="en-US" dirty="0"/>
          </a:p>
          <a:p>
            <a:pPr lvl="3"/>
            <a:r>
              <a:rPr lang="en-US" altLang="ko-KR" dirty="0"/>
              <a:t>Fourth</a:t>
            </a:r>
            <a:endParaRPr lang="ko-KR" altLang="en-US" dirty="0"/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1889" y="6483352"/>
            <a:ext cx="3389488" cy="365125"/>
          </a:xfrm>
        </p:spPr>
        <p:txBody>
          <a:bodyPr rIns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252" y="869913"/>
            <a:ext cx="10610849" cy="266700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Adobe Fan Heiti Std B" panose="020B0700000000000000" pitchFamily="34" charset="-128"/>
              </a:defRPr>
            </a:lvl1pPr>
          </a:lstStyle>
          <a:p>
            <a:pPr lvl="0"/>
            <a:r>
              <a:rPr lang="en-US" altLang="ko-KR" dirty="0"/>
              <a:t>Subtitle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261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5253-8815-40A0-89B4-DFF8CEB9622C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49957" y="47625"/>
            <a:ext cx="1682044" cy="237070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Introduction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49957" y="284696"/>
            <a:ext cx="1682044" cy="167743"/>
          </a:xfrm>
        </p:spPr>
        <p:txBody>
          <a:bodyPr tIns="0" bIns="0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○ ○ ○ ○ 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08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1A14-4F30-489F-9A88-D0D535DD085A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065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96F7-A251-47CF-B161-0D7146E6645D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675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21D0-F4FF-4324-B43B-A826D2D0B221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4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2AA89-F159-47BA-BE65-9E85A04FB026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8066" y="5969001"/>
            <a:ext cx="642021" cy="49953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842720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956" y="365127"/>
            <a:ext cx="11288888" cy="744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957" y="1278467"/>
            <a:ext cx="11300177" cy="4898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F1A77-02D8-478C-A335-EB04675AEF81}" type="datetime1">
              <a:rPr lang="ko-KR" altLang="en-US" smtClean="0"/>
              <a:t>2020. 10. 19.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641E8-BAE3-4ABA-8BDE-0A035E79E3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875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61" r:id="rId15"/>
    <p:sldLayoutId id="2147483662" r:id="rId16"/>
    <p:sldLayoutId id="2147483675" r:id="rId17"/>
    <p:sldLayoutId id="2147483672" r:id="rId18"/>
    <p:sldLayoutId id="2147483663" r:id="rId19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34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johnyi0606@snu.ac.k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87012" y="839973"/>
            <a:ext cx="11225471" cy="2624012"/>
          </a:xfrm>
        </p:spPr>
        <p:txBody>
          <a:bodyPr>
            <a:noAutofit/>
          </a:bodyPr>
          <a:lstStyle/>
          <a:p>
            <a:r>
              <a:rPr lang="en-US" altLang="ko-KR" sz="4800" b="1" dirty="0"/>
              <a:t>Heimdall: Mobile GPU </a:t>
            </a:r>
            <a:br>
              <a:rPr lang="en-US" altLang="ko-KR" sz="4800" b="1" dirty="0"/>
            </a:br>
            <a:r>
              <a:rPr lang="en-US" altLang="ko-KR" sz="4800" b="1" dirty="0"/>
              <a:t>Coordination Platform</a:t>
            </a:r>
            <a:br>
              <a:rPr lang="en-US" altLang="ko-KR" sz="4800" b="1" dirty="0"/>
            </a:br>
            <a:r>
              <a:rPr lang="en-US" altLang="ko-KR" sz="4800" b="1" dirty="0"/>
              <a:t> for Augmented Reality Applications</a:t>
            </a:r>
            <a:endParaRPr lang="ko-KR" altLang="en-US" sz="4800" dirty="0"/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D1FAEAEE-11AB-374F-AE2F-F02523FD5A93}"/>
              </a:ext>
            </a:extLst>
          </p:cNvPr>
          <p:cNvSpPr txBox="1">
            <a:spLocks/>
          </p:cNvSpPr>
          <p:nvPr/>
        </p:nvSpPr>
        <p:spPr>
          <a:xfrm>
            <a:off x="2173687" y="4050686"/>
            <a:ext cx="7852118" cy="1991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Adobe Fan Heiti Std B" panose="020B0700000000000000" pitchFamily="34" charset="-128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u="sng" dirty="0" err="1">
                <a:latin typeface="+mn-lt"/>
              </a:rPr>
              <a:t>Juheon</a:t>
            </a:r>
            <a:r>
              <a:rPr lang="en-US" altLang="ko-KR" sz="3200" u="sng" dirty="0">
                <a:latin typeface="+mn-lt"/>
              </a:rPr>
              <a:t> Yi</a:t>
            </a:r>
            <a:r>
              <a:rPr lang="en-US" altLang="ko-KR" sz="3200" b="0" dirty="0">
                <a:latin typeface="+mn-lt"/>
              </a:rPr>
              <a:t>, Youngki Lee</a:t>
            </a:r>
          </a:p>
          <a:p>
            <a:r>
              <a:rPr lang="en-US" altLang="ko-KR" b="0" dirty="0">
                <a:latin typeface="+mn-lt"/>
              </a:rPr>
              <a:t>Seoul National University</a:t>
            </a:r>
          </a:p>
          <a:p>
            <a:r>
              <a:rPr lang="en-US" altLang="ko-KR" b="0" dirty="0">
                <a:latin typeface="+mn-lt"/>
              </a:rPr>
              <a:t>ACM </a:t>
            </a:r>
            <a:r>
              <a:rPr lang="en-US" altLang="ko-KR" b="0" dirty="0" err="1">
                <a:latin typeface="+mn-lt"/>
              </a:rPr>
              <a:t>MobiCom</a:t>
            </a:r>
            <a:r>
              <a:rPr lang="en-US" altLang="ko-KR" b="0" dirty="0">
                <a:latin typeface="+mn-lt"/>
              </a:rPr>
              <a:t> 2020</a:t>
            </a:r>
          </a:p>
          <a:p>
            <a:endParaRPr lang="en-US" altLang="ko-KR" sz="1050" b="0" dirty="0">
              <a:latin typeface="+mn-lt"/>
            </a:endParaRPr>
          </a:p>
          <a:p>
            <a:r>
              <a:rPr lang="en-US" altLang="ko-KR" b="0" dirty="0">
                <a:latin typeface="+mn-lt"/>
              </a:rPr>
              <a:t> </a:t>
            </a:r>
          </a:p>
        </p:txBody>
      </p:sp>
      <p:pic>
        <p:nvPicPr>
          <p:cNvPr id="3" name="Picture 2" descr="seoul national university logo에 대한 이미지 검색결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87" y="5529429"/>
            <a:ext cx="2423718" cy="121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9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979886"/>
            <a:ext cx="12192000" cy="87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Rendering-DNN GPU contention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degrades frame rate</a:t>
            </a:r>
            <a:endParaRPr lang="en-US" altLang="ko-KR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Existing Frameworks: Limitations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ym typeface="Wingdings" panose="05000000000000000000" pitchFamily="2" charset="2"/>
              </a:rPr>
              <a:t>Measurements on Xiaomi MACE over LG V50 (Qualcomm Adreno 640 GPU)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r="50287" b="14571"/>
          <a:stretch/>
        </p:blipFill>
        <p:spPr>
          <a:xfrm>
            <a:off x="1176093" y="2240736"/>
            <a:ext cx="4753934" cy="3021033"/>
          </a:xfrm>
          <a:prstGeom prst="rect">
            <a:avLst/>
          </a:prstGeom>
        </p:spPr>
      </p:pic>
      <p:sp>
        <p:nvSpPr>
          <p:cNvPr id="9" name="Google Shape;179;p14">
            <a:extLst>
              <a:ext uri="{FF2B5EF4-FFF2-40B4-BE49-F238E27FC236}">
                <a16:creationId xmlns:a16="http://schemas.microsoft.com/office/drawing/2014/main" id="{143AF6DF-A706-F749-886C-480356160A4C}"/>
              </a:ext>
            </a:extLst>
          </p:cNvPr>
          <p:cNvSpPr txBox="1"/>
          <p:nvPr/>
        </p:nvSpPr>
        <p:spPr>
          <a:xfrm>
            <a:off x="1916663" y="5158235"/>
            <a:ext cx="3690387" cy="49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</a:pPr>
            <a:r>
              <a:rPr lang="en-US" sz="2800" b="1" kern="0" dirty="0">
                <a:latin typeface="Calibri"/>
                <a:ea typeface="Calibri"/>
                <a:cs typeface="Calibri"/>
                <a:sym typeface="Calibri"/>
              </a:rPr>
              <a:t>Average frame rate</a:t>
            </a:r>
          </a:p>
        </p:txBody>
      </p:sp>
      <p:sp>
        <p:nvSpPr>
          <p:cNvPr id="10" name="Google Shape;179;p14">
            <a:extLst>
              <a:ext uri="{FF2B5EF4-FFF2-40B4-BE49-F238E27FC236}">
                <a16:creationId xmlns:a16="http://schemas.microsoft.com/office/drawing/2014/main" id="{143AF6DF-A706-F749-886C-480356160A4C}"/>
              </a:ext>
            </a:extLst>
          </p:cNvPr>
          <p:cNvSpPr txBox="1"/>
          <p:nvPr/>
        </p:nvSpPr>
        <p:spPr>
          <a:xfrm>
            <a:off x="7173758" y="5158235"/>
            <a:ext cx="3690387" cy="49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</a:pPr>
            <a:r>
              <a:rPr lang="en-US" sz="2800" b="1" kern="0" dirty="0">
                <a:latin typeface="Calibri"/>
                <a:ea typeface="Calibri"/>
                <a:cs typeface="Calibri"/>
                <a:sym typeface="Calibri"/>
              </a:rPr>
              <a:t>Frame rate over time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rcRect l="50298" b="14571"/>
          <a:stretch/>
        </p:blipFill>
        <p:spPr>
          <a:xfrm>
            <a:off x="6279982" y="2240736"/>
            <a:ext cx="4752905" cy="30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직사각형 283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643271"/>
            <a:ext cx="12192000" cy="12147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 latency increases with the number of </a:t>
            </a:r>
            <a:b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competing DNNs</a:t>
            </a:r>
            <a:r>
              <a:rPr lang="en-US" altLang="ko-K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 fallbacks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 Closer Look on GPU Contention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ym typeface="Wingdings" panose="05000000000000000000" pitchFamily="2" charset="2"/>
              </a:rPr>
              <a:t>Problem: </a:t>
            </a:r>
            <a:r>
              <a:rPr lang="en-US" altLang="ko-KR" b="1" dirty="0">
                <a:solidFill>
                  <a:srgbClr val="FF0000"/>
                </a:solidFill>
                <a:sym typeface="Wingdings" panose="05000000000000000000" pitchFamily="2" charset="2"/>
              </a:rPr>
              <a:t>mobile GPU schedulers are FIFO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grpSp>
        <p:nvGrpSpPr>
          <p:cNvPr id="204" name="그룹 203"/>
          <p:cNvGrpSpPr/>
          <p:nvPr/>
        </p:nvGrpSpPr>
        <p:grpSpPr>
          <a:xfrm>
            <a:off x="3505152" y="1909217"/>
            <a:ext cx="5641884" cy="380512"/>
            <a:chOff x="3315699" y="2164738"/>
            <a:chExt cx="5641884" cy="380512"/>
          </a:xfrm>
        </p:grpSpPr>
        <p:sp>
          <p:nvSpPr>
            <p:cNvPr id="205" name="직사각형 204">
              <a:extLst>
                <a:ext uri="{FF2B5EF4-FFF2-40B4-BE49-F238E27FC236}">
                  <a16:creationId xmlns:a16="http://schemas.microsoft.com/office/drawing/2014/main" id="{94A05A4E-B960-1E4E-92F3-28757F06A2EF}"/>
                </a:ext>
              </a:extLst>
            </p:cNvPr>
            <p:cNvSpPr/>
            <p:nvPr/>
          </p:nvSpPr>
          <p:spPr>
            <a:xfrm>
              <a:off x="3315699" y="2267940"/>
              <a:ext cx="561295" cy="274654"/>
            </a:xfrm>
            <a:prstGeom prst="rect">
              <a:avLst/>
            </a:prstGeom>
            <a:solidFill>
              <a:srgbClr val="4F81BD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6" name="Google Shape;179;p14">
              <a:extLst>
                <a:ext uri="{FF2B5EF4-FFF2-40B4-BE49-F238E27FC236}">
                  <a16:creationId xmlns:a16="http://schemas.microsoft.com/office/drawing/2014/main" id="{CCFCDF57-5C91-754B-AE91-35EF1C22A6EA}"/>
                </a:ext>
              </a:extLst>
            </p:cNvPr>
            <p:cNvSpPr txBox="1"/>
            <p:nvPr/>
          </p:nvSpPr>
          <p:spPr>
            <a:xfrm>
              <a:off x="3814625" y="2164738"/>
              <a:ext cx="1061697" cy="2117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DNN 1</a:t>
              </a:r>
            </a:p>
          </p:txBody>
        </p:sp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E7191E6E-A685-9346-9695-E50EA271A9AE}"/>
                </a:ext>
              </a:extLst>
            </p:cNvPr>
            <p:cNvSpPr/>
            <p:nvPr/>
          </p:nvSpPr>
          <p:spPr>
            <a:xfrm>
              <a:off x="5312880" y="2270596"/>
              <a:ext cx="561295" cy="274654"/>
            </a:xfrm>
            <a:prstGeom prst="rect">
              <a:avLst/>
            </a:prstGeom>
            <a:pattFill prst="wdDnDiag">
              <a:fgClr>
                <a:srgbClr val="4F81BD"/>
              </a:fgClr>
              <a:bgClr>
                <a:sysClr val="window" lastClr="FFFFFF"/>
              </a:bgClr>
            </a:patt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8" name="Google Shape;179;p14">
              <a:extLst>
                <a:ext uri="{FF2B5EF4-FFF2-40B4-BE49-F238E27FC236}">
                  <a16:creationId xmlns:a16="http://schemas.microsoft.com/office/drawing/2014/main" id="{BF3D570C-CCEC-F14F-B6A9-BEFCC44E4CE3}"/>
                </a:ext>
              </a:extLst>
            </p:cNvPr>
            <p:cNvSpPr txBox="1"/>
            <p:nvPr/>
          </p:nvSpPr>
          <p:spPr>
            <a:xfrm>
              <a:off x="5874175" y="2164738"/>
              <a:ext cx="1061696" cy="211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DNN 2</a:t>
              </a:r>
            </a:p>
          </p:txBody>
        </p:sp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id="{AE0055F5-2C51-7A49-9232-B60C5A2A08E9}"/>
                </a:ext>
              </a:extLst>
            </p:cNvPr>
            <p:cNvSpPr/>
            <p:nvPr/>
          </p:nvSpPr>
          <p:spPr>
            <a:xfrm>
              <a:off x="7369179" y="2270596"/>
              <a:ext cx="561295" cy="274652"/>
            </a:xfrm>
            <a:prstGeom prst="rect">
              <a:avLst/>
            </a:prstGeom>
            <a:pattFill prst="pct10">
              <a:fgClr>
                <a:srgbClr val="4F81BD"/>
              </a:fgClr>
              <a:bgClr>
                <a:sysClr val="window" lastClr="FFFFFF"/>
              </a:bgClr>
            </a:patt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0" name="Google Shape;179;p14">
              <a:extLst>
                <a:ext uri="{FF2B5EF4-FFF2-40B4-BE49-F238E27FC236}">
                  <a16:creationId xmlns:a16="http://schemas.microsoft.com/office/drawing/2014/main" id="{FA53EA41-F1FA-CA4A-9F85-EB3712BB5C70}"/>
                </a:ext>
              </a:extLst>
            </p:cNvPr>
            <p:cNvSpPr txBox="1"/>
            <p:nvPr/>
          </p:nvSpPr>
          <p:spPr>
            <a:xfrm>
              <a:off x="7895887" y="2164738"/>
              <a:ext cx="1061696" cy="211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DNN 3</a:t>
              </a:r>
            </a:p>
          </p:txBody>
        </p:sp>
      </p:grpSp>
      <p:cxnSp>
        <p:nvCxnSpPr>
          <p:cNvPr id="211" name="직선 화살표 연결선 210">
            <a:extLst>
              <a:ext uri="{FF2B5EF4-FFF2-40B4-BE49-F238E27FC236}">
                <a16:creationId xmlns:a16="http://schemas.microsoft.com/office/drawing/2014/main" id="{749FA898-F9E7-2F4E-8970-8AD35D7B2086}"/>
              </a:ext>
            </a:extLst>
          </p:cNvPr>
          <p:cNvCxnSpPr>
            <a:cxnSpLocks/>
          </p:cNvCxnSpPr>
          <p:nvPr/>
        </p:nvCxnSpPr>
        <p:spPr>
          <a:xfrm flipV="1">
            <a:off x="1967721" y="5395317"/>
            <a:ext cx="9083463" cy="28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12" name="Google Shape;179;p14">
            <a:extLst>
              <a:ext uri="{FF2B5EF4-FFF2-40B4-BE49-F238E27FC236}">
                <a16:creationId xmlns:a16="http://schemas.microsoft.com/office/drawing/2014/main" id="{22F2801F-748F-8743-AE08-0FFAD8680C4E}"/>
              </a:ext>
            </a:extLst>
          </p:cNvPr>
          <p:cNvSpPr txBox="1"/>
          <p:nvPr/>
        </p:nvSpPr>
        <p:spPr>
          <a:xfrm>
            <a:off x="623390" y="2368898"/>
            <a:ext cx="965179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CPU 1</a:t>
            </a:r>
          </a:p>
        </p:txBody>
      </p:sp>
      <p:sp>
        <p:nvSpPr>
          <p:cNvPr id="213" name="Google Shape;179;p14">
            <a:extLst>
              <a:ext uri="{FF2B5EF4-FFF2-40B4-BE49-F238E27FC236}">
                <a16:creationId xmlns:a16="http://schemas.microsoft.com/office/drawing/2014/main" id="{69B69D3F-7E89-C849-ABC7-7ADF1405EC8A}"/>
              </a:ext>
            </a:extLst>
          </p:cNvPr>
          <p:cNvSpPr txBox="1"/>
          <p:nvPr/>
        </p:nvSpPr>
        <p:spPr>
          <a:xfrm>
            <a:off x="623391" y="2884340"/>
            <a:ext cx="965179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CPU 2</a:t>
            </a:r>
          </a:p>
        </p:txBody>
      </p:sp>
      <p:sp>
        <p:nvSpPr>
          <p:cNvPr id="214" name="Google Shape;179;p14">
            <a:extLst>
              <a:ext uri="{FF2B5EF4-FFF2-40B4-BE49-F238E27FC236}">
                <a16:creationId xmlns:a16="http://schemas.microsoft.com/office/drawing/2014/main" id="{F387E10A-CC88-7A45-BD91-F3FDACD7D19E}"/>
              </a:ext>
            </a:extLst>
          </p:cNvPr>
          <p:cNvSpPr txBox="1"/>
          <p:nvPr/>
        </p:nvSpPr>
        <p:spPr>
          <a:xfrm>
            <a:off x="623391" y="3399782"/>
            <a:ext cx="965179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CPU 3</a:t>
            </a:r>
          </a:p>
        </p:txBody>
      </p:sp>
      <p:sp>
        <p:nvSpPr>
          <p:cNvPr id="215" name="Google Shape;179;p14">
            <a:extLst>
              <a:ext uri="{FF2B5EF4-FFF2-40B4-BE49-F238E27FC236}">
                <a16:creationId xmlns:a16="http://schemas.microsoft.com/office/drawing/2014/main" id="{ACAEAF9B-B084-F445-AF7A-FB598F3FAE51}"/>
              </a:ext>
            </a:extLst>
          </p:cNvPr>
          <p:cNvSpPr txBox="1"/>
          <p:nvPr/>
        </p:nvSpPr>
        <p:spPr>
          <a:xfrm>
            <a:off x="667307" y="4924411"/>
            <a:ext cx="965179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GPU</a:t>
            </a:r>
          </a:p>
        </p:txBody>
      </p:sp>
      <p:cxnSp>
        <p:nvCxnSpPr>
          <p:cNvPr id="216" name="직선 화살표 연결선 215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2268528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17" name="직선 화살표 연결선 216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2539400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18" name="직선 화살표 연결선 217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2810272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19" name="직선 화살표 연결선 218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3081144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0" name="직선 화살표 연결선 219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3352016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1" name="직선 화살표 연결선 220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3622888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2" name="직선 화살표 연결선 221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3893760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3" name="직선 화살표 연결선 222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4164632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4" name="직선 화살표 연결선 223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4435504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5" name="직선 화살표 연결선 224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4706376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6" name="직선 화살표 연결선 225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4977248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7" name="직선 화살표 연결선 226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5248120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8" name="직선 화살표 연결선 227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5518992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9" name="직선 화살표 연결선 228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5789864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0" name="직선 화살표 연결선 229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6060736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1" name="직선 화살표 연결선 230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6331608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2" name="직선 화살표 연결선 231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6602480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3" name="직선 화살표 연결선 232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6873352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4" name="직선 화살표 연결선 233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7144224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5" name="직선 화살표 연결선 234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7415096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6" name="직선 화살표 연결선 235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7685968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7" name="직선 화살표 연결선 236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7956840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8" name="직선 화살표 연결선 237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8227712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9" name="직선 화살표 연결선 238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8498584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40" name="직선 화살표 연결선 239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8769456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41" name="직선 화살표 연결선 240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9040328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42" name="직선 화살표 연결선 241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9311200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43" name="직선 화살표 연결선 242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9582072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44" name="직선 화살표 연결선 243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9852944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45" name="직선 화살표 연결선 244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10123816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46" name="직선 화살표 연결선 245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10394688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47" name="직선 화살표 연결선 246">
            <a:extLst>
              <a:ext uri="{FF2B5EF4-FFF2-40B4-BE49-F238E27FC236}">
                <a16:creationId xmlns:a16="http://schemas.microsoft.com/office/drawing/2014/main" id="{64421805-2436-7F41-828C-BE0F95A93C7C}"/>
              </a:ext>
            </a:extLst>
          </p:cNvPr>
          <p:cNvCxnSpPr>
            <a:cxnSpLocks/>
          </p:cNvCxnSpPr>
          <p:nvPr/>
        </p:nvCxnSpPr>
        <p:spPr>
          <a:xfrm flipV="1">
            <a:off x="10665554" y="5314543"/>
            <a:ext cx="0" cy="179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48" name="직사각형 247">
            <a:extLst>
              <a:ext uri="{FF2B5EF4-FFF2-40B4-BE49-F238E27FC236}">
                <a16:creationId xmlns:a16="http://schemas.microsoft.com/office/drawing/2014/main" id="{94A05A4E-B960-1E4E-92F3-28757F06A2EF}"/>
              </a:ext>
            </a:extLst>
          </p:cNvPr>
          <p:cNvSpPr/>
          <p:nvPr/>
        </p:nvSpPr>
        <p:spPr>
          <a:xfrm>
            <a:off x="1984363" y="2467669"/>
            <a:ext cx="561295" cy="302119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9" name="직사각형 248">
            <a:extLst>
              <a:ext uri="{FF2B5EF4-FFF2-40B4-BE49-F238E27FC236}">
                <a16:creationId xmlns:a16="http://schemas.microsoft.com/office/drawing/2014/main" id="{E7191E6E-A685-9346-9695-E50EA271A9AE}"/>
              </a:ext>
            </a:extLst>
          </p:cNvPr>
          <p:cNvSpPr/>
          <p:nvPr/>
        </p:nvSpPr>
        <p:spPr>
          <a:xfrm>
            <a:off x="1984489" y="2983410"/>
            <a:ext cx="284039" cy="304839"/>
          </a:xfrm>
          <a:prstGeom prst="rect">
            <a:avLst/>
          </a:prstGeom>
          <a:pattFill prst="wdDnDiag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0" name="직사각형 249">
            <a:extLst>
              <a:ext uri="{FF2B5EF4-FFF2-40B4-BE49-F238E27FC236}">
                <a16:creationId xmlns:a16="http://schemas.microsoft.com/office/drawing/2014/main" id="{94A05A4E-B960-1E4E-92F3-28757F06A2EF}"/>
              </a:ext>
            </a:extLst>
          </p:cNvPr>
          <p:cNvSpPr/>
          <p:nvPr/>
        </p:nvSpPr>
        <p:spPr>
          <a:xfrm>
            <a:off x="4176112" y="4939804"/>
            <a:ext cx="1884624" cy="302119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1" name="직사각형 250">
            <a:extLst>
              <a:ext uri="{FF2B5EF4-FFF2-40B4-BE49-F238E27FC236}">
                <a16:creationId xmlns:a16="http://schemas.microsoft.com/office/drawing/2014/main" id="{AE0055F5-2C51-7A49-9232-B60C5A2A08E9}"/>
              </a:ext>
            </a:extLst>
          </p:cNvPr>
          <p:cNvSpPr/>
          <p:nvPr/>
        </p:nvSpPr>
        <p:spPr>
          <a:xfrm>
            <a:off x="1984911" y="3501871"/>
            <a:ext cx="833736" cy="304839"/>
          </a:xfrm>
          <a:prstGeom prst="rect">
            <a:avLst/>
          </a:prstGeom>
          <a:pattFill prst="pct10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2" name="직사각형 251">
            <a:extLst>
              <a:ext uri="{FF2B5EF4-FFF2-40B4-BE49-F238E27FC236}">
                <a16:creationId xmlns:a16="http://schemas.microsoft.com/office/drawing/2014/main" id="{E7191E6E-A685-9346-9695-E50EA271A9AE}"/>
              </a:ext>
            </a:extLst>
          </p:cNvPr>
          <p:cNvSpPr/>
          <p:nvPr/>
        </p:nvSpPr>
        <p:spPr>
          <a:xfrm>
            <a:off x="2268528" y="4939804"/>
            <a:ext cx="1907583" cy="304839"/>
          </a:xfrm>
          <a:prstGeom prst="rect">
            <a:avLst/>
          </a:prstGeom>
          <a:pattFill prst="wdDnDiag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3" name="직사각형 252">
            <a:extLst>
              <a:ext uri="{FF2B5EF4-FFF2-40B4-BE49-F238E27FC236}">
                <a16:creationId xmlns:a16="http://schemas.microsoft.com/office/drawing/2014/main" id="{AE0055F5-2C51-7A49-9232-B60C5A2A08E9}"/>
              </a:ext>
            </a:extLst>
          </p:cNvPr>
          <p:cNvSpPr/>
          <p:nvPr/>
        </p:nvSpPr>
        <p:spPr>
          <a:xfrm>
            <a:off x="6060736" y="4939804"/>
            <a:ext cx="2437848" cy="304839"/>
          </a:xfrm>
          <a:prstGeom prst="rect">
            <a:avLst/>
          </a:prstGeom>
          <a:pattFill prst="pct10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4" name="직사각형 253">
            <a:extLst>
              <a:ext uri="{FF2B5EF4-FFF2-40B4-BE49-F238E27FC236}">
                <a16:creationId xmlns:a16="http://schemas.microsoft.com/office/drawing/2014/main" id="{94A05A4E-B960-1E4E-92F3-28757F06A2EF}"/>
              </a:ext>
            </a:extLst>
          </p:cNvPr>
          <p:cNvSpPr/>
          <p:nvPr/>
        </p:nvSpPr>
        <p:spPr>
          <a:xfrm>
            <a:off x="8498584" y="4939804"/>
            <a:ext cx="1884624" cy="302119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5" name="직사각형 254">
            <a:extLst>
              <a:ext uri="{FF2B5EF4-FFF2-40B4-BE49-F238E27FC236}">
                <a16:creationId xmlns:a16="http://schemas.microsoft.com/office/drawing/2014/main" id="{E7191E6E-A685-9346-9695-E50EA271A9AE}"/>
              </a:ext>
            </a:extLst>
          </p:cNvPr>
          <p:cNvSpPr/>
          <p:nvPr/>
        </p:nvSpPr>
        <p:spPr>
          <a:xfrm>
            <a:off x="4176111" y="2983410"/>
            <a:ext cx="259393" cy="304839"/>
          </a:xfrm>
          <a:prstGeom prst="rect">
            <a:avLst/>
          </a:prstGeom>
          <a:pattFill prst="wdDnDiag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56" name="직선 화살표 연결선 255">
            <a:extLst>
              <a:ext uri="{FF2B5EF4-FFF2-40B4-BE49-F238E27FC236}">
                <a16:creationId xmlns:a16="http://schemas.microsoft.com/office/drawing/2014/main" id="{749FA898-F9E7-2F4E-8970-8AD35D7B2086}"/>
              </a:ext>
            </a:extLst>
          </p:cNvPr>
          <p:cNvCxnSpPr>
            <a:cxnSpLocks/>
          </p:cNvCxnSpPr>
          <p:nvPr/>
        </p:nvCxnSpPr>
        <p:spPr>
          <a:xfrm flipV="1">
            <a:off x="1967721" y="4098885"/>
            <a:ext cx="9083463" cy="28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7" name="직선 화살표 연결선 256">
            <a:extLst>
              <a:ext uri="{FF2B5EF4-FFF2-40B4-BE49-F238E27FC236}">
                <a16:creationId xmlns:a16="http://schemas.microsoft.com/office/drawing/2014/main" id="{27338550-C992-EA4F-B418-F2A10F25E56D}"/>
              </a:ext>
            </a:extLst>
          </p:cNvPr>
          <p:cNvCxnSpPr>
            <a:cxnSpLocks/>
          </p:cNvCxnSpPr>
          <p:nvPr/>
        </p:nvCxnSpPr>
        <p:spPr>
          <a:xfrm flipV="1">
            <a:off x="1976536" y="2385575"/>
            <a:ext cx="2479" cy="171570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58" name="직선 화살표 연결선 257">
            <a:extLst>
              <a:ext uri="{FF2B5EF4-FFF2-40B4-BE49-F238E27FC236}">
                <a16:creationId xmlns:a16="http://schemas.microsoft.com/office/drawing/2014/main" id="{27338550-C992-EA4F-B418-F2A10F25E56D}"/>
              </a:ext>
            </a:extLst>
          </p:cNvPr>
          <p:cNvCxnSpPr>
            <a:cxnSpLocks/>
          </p:cNvCxnSpPr>
          <p:nvPr/>
        </p:nvCxnSpPr>
        <p:spPr>
          <a:xfrm flipV="1">
            <a:off x="1976536" y="4396163"/>
            <a:ext cx="2479" cy="100357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59" name="직사각형 258">
            <a:extLst>
              <a:ext uri="{FF2B5EF4-FFF2-40B4-BE49-F238E27FC236}">
                <a16:creationId xmlns:a16="http://schemas.microsoft.com/office/drawing/2014/main" id="{94A05A4E-B960-1E4E-92F3-28757F06A2EF}"/>
              </a:ext>
            </a:extLst>
          </p:cNvPr>
          <p:cNvSpPr/>
          <p:nvPr/>
        </p:nvSpPr>
        <p:spPr>
          <a:xfrm>
            <a:off x="6060736" y="2467669"/>
            <a:ext cx="1083488" cy="302119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0" name="직사각형 259">
            <a:extLst>
              <a:ext uri="{FF2B5EF4-FFF2-40B4-BE49-F238E27FC236}">
                <a16:creationId xmlns:a16="http://schemas.microsoft.com/office/drawing/2014/main" id="{AE0055F5-2C51-7A49-9232-B60C5A2A08E9}"/>
              </a:ext>
            </a:extLst>
          </p:cNvPr>
          <p:cNvSpPr/>
          <p:nvPr/>
        </p:nvSpPr>
        <p:spPr>
          <a:xfrm>
            <a:off x="8498584" y="3501871"/>
            <a:ext cx="270872" cy="304839"/>
          </a:xfrm>
          <a:prstGeom prst="rect">
            <a:avLst/>
          </a:prstGeom>
          <a:pattFill prst="pct10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1" name="직사각형 260">
            <a:extLst>
              <a:ext uri="{FF2B5EF4-FFF2-40B4-BE49-F238E27FC236}">
                <a16:creationId xmlns:a16="http://schemas.microsoft.com/office/drawing/2014/main" id="{94A05A4E-B960-1E4E-92F3-28757F06A2EF}"/>
              </a:ext>
            </a:extLst>
          </p:cNvPr>
          <p:cNvSpPr/>
          <p:nvPr/>
        </p:nvSpPr>
        <p:spPr>
          <a:xfrm>
            <a:off x="10394688" y="2467669"/>
            <a:ext cx="270866" cy="302119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262" name="직선 화살표 연결선 261">
            <a:extLst>
              <a:ext uri="{FF2B5EF4-FFF2-40B4-BE49-F238E27FC236}">
                <a16:creationId xmlns:a16="http://schemas.microsoft.com/office/drawing/2014/main" id="{BF48D3DC-8CA7-7F4D-AD77-6691B173184E}"/>
              </a:ext>
            </a:extLst>
          </p:cNvPr>
          <p:cNvCxnSpPr>
            <a:cxnSpLocks/>
          </p:cNvCxnSpPr>
          <p:nvPr/>
        </p:nvCxnSpPr>
        <p:spPr>
          <a:xfrm>
            <a:off x="2268528" y="3268889"/>
            <a:ext cx="0" cy="1665675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tailEnd type="triangle"/>
          </a:ln>
          <a:effectLst/>
        </p:spPr>
      </p:cxnSp>
      <p:cxnSp>
        <p:nvCxnSpPr>
          <p:cNvPr id="263" name="직선 화살표 연결선 262">
            <a:extLst>
              <a:ext uri="{FF2B5EF4-FFF2-40B4-BE49-F238E27FC236}">
                <a16:creationId xmlns:a16="http://schemas.microsoft.com/office/drawing/2014/main" id="{BF48D3DC-8CA7-7F4D-AD77-6691B173184E}"/>
              </a:ext>
            </a:extLst>
          </p:cNvPr>
          <p:cNvCxnSpPr>
            <a:cxnSpLocks/>
          </p:cNvCxnSpPr>
          <p:nvPr/>
        </p:nvCxnSpPr>
        <p:spPr>
          <a:xfrm>
            <a:off x="2539400" y="2773711"/>
            <a:ext cx="0" cy="2160853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tailEnd type="triangle"/>
          </a:ln>
          <a:effectLst/>
        </p:spPr>
      </p:cxnSp>
      <p:cxnSp>
        <p:nvCxnSpPr>
          <p:cNvPr id="264" name="직선 화살표 연결선 263">
            <a:extLst>
              <a:ext uri="{FF2B5EF4-FFF2-40B4-BE49-F238E27FC236}">
                <a16:creationId xmlns:a16="http://schemas.microsoft.com/office/drawing/2014/main" id="{BF48D3DC-8CA7-7F4D-AD77-6691B173184E}"/>
              </a:ext>
            </a:extLst>
          </p:cNvPr>
          <p:cNvCxnSpPr>
            <a:cxnSpLocks/>
          </p:cNvCxnSpPr>
          <p:nvPr/>
        </p:nvCxnSpPr>
        <p:spPr>
          <a:xfrm>
            <a:off x="2817892" y="3823968"/>
            <a:ext cx="0" cy="1110596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tailEnd type="triangle"/>
          </a:ln>
          <a:effectLst/>
        </p:spPr>
      </p:cxnSp>
      <p:cxnSp>
        <p:nvCxnSpPr>
          <p:cNvPr id="265" name="직선 화살표 연결선 264">
            <a:extLst>
              <a:ext uri="{FF2B5EF4-FFF2-40B4-BE49-F238E27FC236}">
                <a16:creationId xmlns:a16="http://schemas.microsoft.com/office/drawing/2014/main" id="{607CAF96-E927-CE40-8CA3-AC8FF5FBF319}"/>
              </a:ext>
            </a:extLst>
          </p:cNvPr>
          <p:cNvCxnSpPr>
            <a:cxnSpLocks/>
          </p:cNvCxnSpPr>
          <p:nvPr/>
        </p:nvCxnSpPr>
        <p:spPr>
          <a:xfrm>
            <a:off x="4193427" y="3302314"/>
            <a:ext cx="0" cy="1649834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triangle"/>
            <a:tailEnd type="none"/>
          </a:ln>
          <a:effectLst/>
        </p:spPr>
      </p:cxnSp>
      <p:cxnSp>
        <p:nvCxnSpPr>
          <p:cNvPr id="266" name="직선 화살표 연결선 265">
            <a:extLst>
              <a:ext uri="{FF2B5EF4-FFF2-40B4-BE49-F238E27FC236}">
                <a16:creationId xmlns:a16="http://schemas.microsoft.com/office/drawing/2014/main" id="{F5A41144-0A57-E444-A9CD-0DDA664EE746}"/>
              </a:ext>
            </a:extLst>
          </p:cNvPr>
          <p:cNvCxnSpPr>
            <a:cxnSpLocks/>
          </p:cNvCxnSpPr>
          <p:nvPr/>
        </p:nvCxnSpPr>
        <p:spPr>
          <a:xfrm flipH="1">
            <a:off x="6056500" y="2773124"/>
            <a:ext cx="4236" cy="2154522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triangle"/>
            <a:tailEnd type="none"/>
          </a:ln>
          <a:effectLst/>
        </p:spPr>
      </p:cxnSp>
      <p:cxnSp>
        <p:nvCxnSpPr>
          <p:cNvPr id="267" name="직선 화살표 연결선 266">
            <a:extLst>
              <a:ext uri="{FF2B5EF4-FFF2-40B4-BE49-F238E27FC236}">
                <a16:creationId xmlns:a16="http://schemas.microsoft.com/office/drawing/2014/main" id="{136EE57A-F1E8-594C-AA23-5FAF11EB9FC2}"/>
              </a:ext>
            </a:extLst>
          </p:cNvPr>
          <p:cNvCxnSpPr>
            <a:cxnSpLocks/>
          </p:cNvCxnSpPr>
          <p:nvPr/>
        </p:nvCxnSpPr>
        <p:spPr>
          <a:xfrm flipH="1">
            <a:off x="8494134" y="3811172"/>
            <a:ext cx="4450" cy="111701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triangle"/>
            <a:tailEnd type="none"/>
          </a:ln>
          <a:effectLst/>
        </p:spPr>
      </p:cxnSp>
      <p:cxnSp>
        <p:nvCxnSpPr>
          <p:cNvPr id="268" name="직선 화살표 연결선 267">
            <a:extLst>
              <a:ext uri="{FF2B5EF4-FFF2-40B4-BE49-F238E27FC236}">
                <a16:creationId xmlns:a16="http://schemas.microsoft.com/office/drawing/2014/main" id="{EBFE5AAD-B25A-A64A-8AC5-E0034F6D1876}"/>
              </a:ext>
            </a:extLst>
          </p:cNvPr>
          <p:cNvCxnSpPr>
            <a:cxnSpLocks/>
          </p:cNvCxnSpPr>
          <p:nvPr/>
        </p:nvCxnSpPr>
        <p:spPr>
          <a:xfrm>
            <a:off x="10383209" y="2787699"/>
            <a:ext cx="506" cy="2160322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triangle"/>
            <a:tailEnd type="none"/>
          </a:ln>
          <a:effectLst/>
        </p:spPr>
      </p:cxnSp>
      <p:cxnSp>
        <p:nvCxnSpPr>
          <p:cNvPr id="269" name="직선 화살표 연결선 268">
            <a:extLst>
              <a:ext uri="{FF2B5EF4-FFF2-40B4-BE49-F238E27FC236}">
                <a16:creationId xmlns:a16="http://schemas.microsoft.com/office/drawing/2014/main" id="{F5A41144-0A57-E444-A9CD-0DDA664EE746}"/>
              </a:ext>
            </a:extLst>
          </p:cNvPr>
          <p:cNvCxnSpPr>
            <a:cxnSpLocks/>
          </p:cNvCxnSpPr>
          <p:nvPr/>
        </p:nvCxnSpPr>
        <p:spPr>
          <a:xfrm flipH="1">
            <a:off x="7148577" y="2773124"/>
            <a:ext cx="4236" cy="2154522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  <a:headEnd type="none" w="med" len="med"/>
            <a:tailEnd type="triangle" w="med" len="med"/>
          </a:ln>
          <a:effectLst/>
        </p:spPr>
      </p:cxnSp>
      <p:sp>
        <p:nvSpPr>
          <p:cNvPr id="272" name="Google Shape;179;p14">
            <a:extLst>
              <a:ext uri="{FF2B5EF4-FFF2-40B4-BE49-F238E27FC236}">
                <a16:creationId xmlns:a16="http://schemas.microsoft.com/office/drawing/2014/main" id="{4956B997-EADC-F943-9453-A3886B9B001A}"/>
              </a:ext>
            </a:extLst>
          </p:cNvPr>
          <p:cNvSpPr txBox="1"/>
          <p:nvPr/>
        </p:nvSpPr>
        <p:spPr>
          <a:xfrm>
            <a:off x="7059000" y="2401752"/>
            <a:ext cx="1124951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CPU fallback</a:t>
            </a:r>
          </a:p>
        </p:txBody>
      </p:sp>
      <p:sp>
        <p:nvSpPr>
          <p:cNvPr id="273" name="Google Shape;179;p14">
            <a:extLst>
              <a:ext uri="{FF2B5EF4-FFF2-40B4-BE49-F238E27FC236}">
                <a16:creationId xmlns:a16="http://schemas.microsoft.com/office/drawing/2014/main" id="{AC97E0EC-CA43-0140-BBBC-D3564465CE21}"/>
              </a:ext>
            </a:extLst>
          </p:cNvPr>
          <p:cNvSpPr txBox="1"/>
          <p:nvPr/>
        </p:nvSpPr>
        <p:spPr>
          <a:xfrm>
            <a:off x="10641694" y="2388539"/>
            <a:ext cx="1124951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DNN1 finished</a:t>
            </a:r>
          </a:p>
        </p:txBody>
      </p:sp>
      <p:sp>
        <p:nvSpPr>
          <p:cNvPr id="274" name="Google Shape;179;p14">
            <a:extLst>
              <a:ext uri="{FF2B5EF4-FFF2-40B4-BE49-F238E27FC236}">
                <a16:creationId xmlns:a16="http://schemas.microsoft.com/office/drawing/2014/main" id="{32222A43-9360-6646-BF32-4C19B874C3E4}"/>
              </a:ext>
            </a:extLst>
          </p:cNvPr>
          <p:cNvSpPr txBox="1"/>
          <p:nvPr/>
        </p:nvSpPr>
        <p:spPr>
          <a:xfrm>
            <a:off x="8802604" y="3415764"/>
            <a:ext cx="929712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DNN3 finished</a:t>
            </a:r>
          </a:p>
        </p:txBody>
      </p:sp>
      <p:sp>
        <p:nvSpPr>
          <p:cNvPr id="275" name="Google Shape;179;p14">
            <a:extLst>
              <a:ext uri="{FF2B5EF4-FFF2-40B4-BE49-F238E27FC236}">
                <a16:creationId xmlns:a16="http://schemas.microsoft.com/office/drawing/2014/main" id="{7FF26029-A2B6-1046-9C80-28F528D83468}"/>
              </a:ext>
            </a:extLst>
          </p:cNvPr>
          <p:cNvSpPr txBox="1"/>
          <p:nvPr/>
        </p:nvSpPr>
        <p:spPr>
          <a:xfrm>
            <a:off x="4371912" y="2906505"/>
            <a:ext cx="1124951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DNN2 finished</a:t>
            </a:r>
          </a:p>
        </p:txBody>
      </p:sp>
      <p:sp>
        <p:nvSpPr>
          <p:cNvPr id="276" name="Google Shape;179;p14">
            <a:extLst>
              <a:ext uri="{FF2B5EF4-FFF2-40B4-BE49-F238E27FC236}">
                <a16:creationId xmlns:a16="http://schemas.microsoft.com/office/drawing/2014/main" id="{5137263A-73E7-DF42-A3F9-BD07AA018328}"/>
              </a:ext>
            </a:extLst>
          </p:cNvPr>
          <p:cNvSpPr txBox="1"/>
          <p:nvPr/>
        </p:nvSpPr>
        <p:spPr>
          <a:xfrm>
            <a:off x="2291488" y="4487600"/>
            <a:ext cx="797668" cy="53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X</a:t>
            </a:r>
          </a:p>
        </p:txBody>
      </p:sp>
      <p:sp>
        <p:nvSpPr>
          <p:cNvPr id="277" name="Google Shape;179;p14">
            <a:extLst>
              <a:ext uri="{FF2B5EF4-FFF2-40B4-BE49-F238E27FC236}">
                <a16:creationId xmlns:a16="http://schemas.microsoft.com/office/drawing/2014/main" id="{4F384E2D-4397-FD46-9755-DF46B5392130}"/>
              </a:ext>
            </a:extLst>
          </p:cNvPr>
          <p:cNvSpPr txBox="1"/>
          <p:nvPr/>
        </p:nvSpPr>
        <p:spPr>
          <a:xfrm>
            <a:off x="2501840" y="4140364"/>
            <a:ext cx="1728041" cy="26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Contention</a:t>
            </a:r>
          </a:p>
        </p:txBody>
      </p:sp>
      <p:sp>
        <p:nvSpPr>
          <p:cNvPr id="278" name="Google Shape;179;p14">
            <a:extLst>
              <a:ext uri="{FF2B5EF4-FFF2-40B4-BE49-F238E27FC236}">
                <a16:creationId xmlns:a16="http://schemas.microsoft.com/office/drawing/2014/main" id="{5137263A-73E7-DF42-A3F9-BD07AA018328}"/>
              </a:ext>
            </a:extLst>
          </p:cNvPr>
          <p:cNvSpPr txBox="1"/>
          <p:nvPr/>
        </p:nvSpPr>
        <p:spPr>
          <a:xfrm>
            <a:off x="6941370" y="4487600"/>
            <a:ext cx="797668" cy="53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X</a:t>
            </a:r>
          </a:p>
        </p:txBody>
      </p:sp>
      <p:sp>
        <p:nvSpPr>
          <p:cNvPr id="279" name="Google Shape;179;p14">
            <a:extLst>
              <a:ext uri="{FF2B5EF4-FFF2-40B4-BE49-F238E27FC236}">
                <a16:creationId xmlns:a16="http://schemas.microsoft.com/office/drawing/2014/main" id="{4F384E2D-4397-FD46-9755-DF46B5392130}"/>
              </a:ext>
            </a:extLst>
          </p:cNvPr>
          <p:cNvSpPr txBox="1"/>
          <p:nvPr/>
        </p:nvSpPr>
        <p:spPr>
          <a:xfrm>
            <a:off x="7144224" y="4159082"/>
            <a:ext cx="1728041" cy="26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Contention</a:t>
            </a:r>
          </a:p>
        </p:txBody>
      </p:sp>
    </p:spTree>
    <p:extLst>
      <p:ext uri="{BB962C8B-B14F-4D97-AF65-F5344CB8AC3E}">
        <p14:creationId xmlns:p14="http://schemas.microsoft.com/office/powerpoint/2010/main" val="6481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9" grpId="0" animBg="1"/>
      <p:bldP spid="260" grpId="0" animBg="1"/>
      <p:bldP spid="261" grpId="0" animBg="1"/>
      <p:bldP spid="272" grpId="0"/>
      <p:bldP spid="273" grpId="0"/>
      <p:bldP spid="274" grpId="0"/>
      <p:bldP spid="275" grpId="0"/>
      <p:bldP spid="276" grpId="0"/>
      <p:bldP spid="277" grpId="0"/>
      <p:bldP spid="278" grpId="0"/>
      <p:bldP spid="2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E3A43516-5E91-054A-B532-7C38DBAA7FFB}"/>
              </a:ext>
            </a:extLst>
          </p:cNvPr>
          <p:cNvSpPr/>
          <p:nvPr/>
        </p:nvSpPr>
        <p:spPr>
          <a:xfrm>
            <a:off x="0" y="5979886"/>
            <a:ext cx="12192000" cy="87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architecture support 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mobile GPUs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012" y="1857645"/>
            <a:ext cx="9879975" cy="4122241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76040478-AB7F-D74A-92C5-A29D8302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Apply Desktop GPU Scheduling?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58AEBD9-BF9C-9646-8E27-A5A08FAB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C306C-8F5D-8243-B5C2-1E57B2E4C3EA}"/>
              </a:ext>
            </a:extLst>
          </p:cNvPr>
          <p:cNvSpPr txBox="1"/>
          <p:nvPr/>
        </p:nvSpPr>
        <p:spPr>
          <a:xfrm>
            <a:off x="3835499" y="1334861"/>
            <a:ext cx="400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256882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CB858CEC-7A22-2645-A869-7F640CFEE8F5}"/>
              </a:ext>
            </a:extLst>
          </p:cNvPr>
          <p:cNvSpPr/>
          <p:nvPr/>
        </p:nvSpPr>
        <p:spPr>
          <a:xfrm>
            <a:off x="0" y="5979886"/>
            <a:ext cx="12192000" cy="87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Challenging 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 to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memory bandwidth</a:t>
            </a:r>
            <a:endParaRPr lang="en-US" altLang="ko-KR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76040478-AB7F-D74A-92C5-A29D8302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Apply Desktop GPU Scheduling?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58AEBD9-BF9C-9646-8E27-A5A08FAB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C306C-8F5D-8243-B5C2-1E57B2E4C3EA}"/>
              </a:ext>
            </a:extLst>
          </p:cNvPr>
          <p:cNvSpPr txBox="1"/>
          <p:nvPr/>
        </p:nvSpPr>
        <p:spPr>
          <a:xfrm>
            <a:off x="3835499" y="1469331"/>
            <a:ext cx="400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Preemption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783" y="2050163"/>
            <a:ext cx="9317468" cy="3671168"/>
          </a:xfrm>
          <a:prstGeom prst="rect">
            <a:avLst/>
          </a:prstGeom>
        </p:spPr>
      </p:pic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766892DC-39BB-1D4C-B438-3FBEAFE1B838}"/>
              </a:ext>
            </a:extLst>
          </p:cNvPr>
          <p:cNvCxnSpPr>
            <a:stCxn id="13" idx="1"/>
          </p:cNvCxnSpPr>
          <p:nvPr/>
        </p:nvCxnSpPr>
        <p:spPr>
          <a:xfrm flipH="1">
            <a:off x="3086101" y="4786121"/>
            <a:ext cx="362602" cy="200055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EC2444-9D05-E745-AFE9-F7851C4E6807}"/>
              </a:ext>
            </a:extLst>
          </p:cNvPr>
          <p:cNvSpPr txBox="1"/>
          <p:nvPr/>
        </p:nvSpPr>
        <p:spPr>
          <a:xfrm>
            <a:off x="3448703" y="4586066"/>
            <a:ext cx="1104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FF0000"/>
                </a:solidFill>
              </a:rPr>
              <a:t>preempt</a:t>
            </a:r>
            <a:endParaRPr kumimoji="1" lang="ko-KR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766892DC-39BB-1D4C-B438-3FBEAFE1B838}"/>
              </a:ext>
            </a:extLst>
          </p:cNvPr>
          <p:cNvCxnSpPr>
            <a:stCxn id="20" idx="1"/>
          </p:cNvCxnSpPr>
          <p:nvPr/>
        </p:nvCxnSpPr>
        <p:spPr>
          <a:xfrm flipH="1">
            <a:off x="5531070" y="4786121"/>
            <a:ext cx="362602" cy="200055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EC2444-9D05-E745-AFE9-F7851C4E6807}"/>
              </a:ext>
            </a:extLst>
          </p:cNvPr>
          <p:cNvSpPr txBox="1"/>
          <p:nvPr/>
        </p:nvSpPr>
        <p:spPr>
          <a:xfrm>
            <a:off x="5893672" y="4586066"/>
            <a:ext cx="1104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FF0000"/>
                </a:solidFill>
              </a:rPr>
              <a:t>preempt</a:t>
            </a:r>
            <a:endParaRPr kumimoji="1"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Proposed System: Heimdall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9954" y="1366161"/>
            <a:ext cx="11842045" cy="503555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The first mobile GPU coordination platform for AR apps</a:t>
            </a:r>
          </a:p>
          <a:p>
            <a:pPr>
              <a:lnSpc>
                <a:spcPct val="200000"/>
              </a:lnSpc>
            </a:pPr>
            <a:r>
              <a:rPr lang="en-US" dirty="0"/>
              <a:t>Our approach: </a:t>
            </a:r>
            <a:r>
              <a:rPr lang="en-US" b="1" dirty="0">
                <a:solidFill>
                  <a:srgbClr val="FF0000"/>
                </a:solidFill>
              </a:rPr>
              <a:t>Pseudo-Preemption</a:t>
            </a:r>
          </a:p>
          <a:p>
            <a:pPr>
              <a:lnSpc>
                <a:spcPct val="200000"/>
              </a:lnSpc>
            </a:pPr>
            <a:r>
              <a:rPr lang="en-US" dirty="0"/>
              <a:t>When to trigger context switch?</a:t>
            </a:r>
          </a:p>
          <a:p>
            <a:pPr lvl="1">
              <a:lnSpc>
                <a:spcPct val="200000"/>
              </a:lnSpc>
            </a:pPr>
            <a:r>
              <a:rPr lang="en-US" b="1" dirty="0"/>
              <a:t>Conventional preemption</a:t>
            </a:r>
            <a:r>
              <a:rPr lang="en-US" dirty="0"/>
              <a:t>: regardless of the app context </a:t>
            </a:r>
          </a:p>
          <a:p>
            <a:pPr lvl="1">
              <a:lnSpc>
                <a:spcPct val="200000"/>
              </a:lnSpc>
            </a:pPr>
            <a:r>
              <a:rPr lang="en-US" b="1" dirty="0"/>
              <a:t>Pseudo-Preemption</a:t>
            </a:r>
            <a:r>
              <a:rPr lang="en-US" dirty="0"/>
              <a:t>: only when a semantic unit of a task is finished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7985586" y="4730735"/>
            <a:ext cx="2920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large memory cost</a:t>
            </a: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9351285" y="5529531"/>
            <a:ext cx="2840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no additional cost</a:t>
            </a:r>
            <a:endParaRPr lang="en-US" altLang="ko-K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19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979886"/>
            <a:ext cx="12192000" cy="87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Rendering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latencies are already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enough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Task Partitioning: How Fine-Grained?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7068457" y="1625599"/>
            <a:ext cx="3773714" cy="42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972" y="1836380"/>
            <a:ext cx="5376055" cy="36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979886"/>
            <a:ext cx="12192000" cy="87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DNN inference latencies are too bulky</a:t>
            </a:r>
            <a:endParaRPr lang="en-US" altLang="ko-KR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Task Partitioning: How Fine-Grained?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395B54C3-7D7F-C546-8347-19BB130AA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796261"/>
              </p:ext>
            </p:extLst>
          </p:nvPr>
        </p:nvGraphicFramePr>
        <p:xfrm>
          <a:off x="2677625" y="1689988"/>
          <a:ext cx="683675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5957">
                  <a:extLst>
                    <a:ext uri="{9D8B030D-6E8A-4147-A177-3AD203B41FA5}">
                      <a16:colId xmlns:a16="http://schemas.microsoft.com/office/drawing/2014/main" val="3185360914"/>
                    </a:ext>
                  </a:extLst>
                </a:gridCol>
                <a:gridCol w="1889048">
                  <a:extLst>
                    <a:ext uri="{9D8B030D-6E8A-4147-A177-3AD203B41FA5}">
                      <a16:colId xmlns:a16="http://schemas.microsoft.com/office/drawing/2014/main" val="2444935014"/>
                    </a:ext>
                  </a:extLst>
                </a:gridCol>
                <a:gridCol w="2131745">
                  <a:extLst>
                    <a:ext uri="{9D8B030D-6E8A-4147-A177-3AD203B41FA5}">
                      <a16:colId xmlns:a16="http://schemas.microsoft.com/office/drawing/2014/main" val="3651801976"/>
                    </a:ext>
                  </a:extLst>
                </a:gridCol>
              </a:tblGrid>
              <a:tr h="172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Task</a:t>
                      </a:r>
                      <a:endParaRPr lang="ko-KR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</a:t>
                      </a:r>
                      <a:endParaRPr lang="ko-KR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Inference time</a:t>
                      </a:r>
                      <a:endParaRPr lang="ko-KR" altLang="en-US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587550"/>
                  </a:ext>
                </a:extLst>
              </a:tr>
              <a:tr h="172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Object detection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YOLO-v2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 ms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434776"/>
                  </a:ext>
                </a:extLst>
              </a:tr>
              <a:tr h="3260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Face detection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RetinaFace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 ms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710"/>
                  </a:ext>
                </a:extLst>
              </a:tr>
              <a:tr h="172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Face recognition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ArcFace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149 ms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897107"/>
                  </a:ext>
                </a:extLst>
              </a:tr>
              <a:tr h="172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segmentation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DeepLab-v3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207 ms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944869"/>
                  </a:ext>
                </a:extLst>
              </a:tr>
              <a:tr h="172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style transfer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StyleTransfer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 ms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903110"/>
                  </a:ext>
                </a:extLst>
              </a:tr>
              <a:tr h="172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 tracking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PoseNet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256 ms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98956"/>
                  </a:ext>
                </a:extLst>
              </a:tr>
              <a:tr h="172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Text detection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214 ms</a:t>
                      </a:r>
                      <a:endParaRPr lang="ko-KR" alt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432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49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979886"/>
            <a:ext cx="12192000" cy="87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DNNs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divided into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operators 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89.8% 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runs in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&lt;5 ms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ko-KR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Key: Dividing the Bulky DNNs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17B2403A-F881-9044-81E6-6A55A7C92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116" y="2238921"/>
            <a:ext cx="5243264" cy="3254822"/>
          </a:xfrm>
          <a:prstGeom prst="rect">
            <a:avLst/>
          </a:prstGeom>
        </p:spPr>
      </p:pic>
      <p:sp>
        <p:nvSpPr>
          <p:cNvPr id="44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>
            <a:off x="6852697" y="1597790"/>
            <a:ext cx="4417472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Operator-level latency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19" y="3023591"/>
            <a:ext cx="5145181" cy="1298317"/>
          </a:xfrm>
          <a:prstGeom prst="rect">
            <a:avLst/>
          </a:prstGeom>
        </p:spPr>
      </p:pic>
      <p:sp>
        <p:nvSpPr>
          <p:cNvPr id="8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>
            <a:off x="848052" y="2290821"/>
            <a:ext cx="4417472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DNN model</a:t>
            </a:r>
          </a:p>
        </p:txBody>
      </p:sp>
      <p:sp>
        <p:nvSpPr>
          <p:cNvPr id="9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264171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Conv1-1</a:t>
            </a:r>
          </a:p>
        </p:txBody>
      </p:sp>
      <p:sp>
        <p:nvSpPr>
          <p:cNvPr id="11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552670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Conv1-2</a:t>
            </a:r>
          </a:p>
        </p:txBody>
      </p:sp>
      <p:sp>
        <p:nvSpPr>
          <p:cNvPr id="12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841169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Pool1</a:t>
            </a:r>
          </a:p>
        </p:txBody>
      </p:sp>
      <p:sp>
        <p:nvSpPr>
          <p:cNvPr id="13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1129668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Conv2-1</a:t>
            </a:r>
          </a:p>
        </p:txBody>
      </p:sp>
      <p:sp>
        <p:nvSpPr>
          <p:cNvPr id="14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1418167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Conv2-2</a:t>
            </a:r>
          </a:p>
        </p:txBody>
      </p:sp>
      <p:sp>
        <p:nvSpPr>
          <p:cNvPr id="15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1706666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Conv2-3</a:t>
            </a:r>
          </a:p>
        </p:txBody>
      </p:sp>
      <p:sp>
        <p:nvSpPr>
          <p:cNvPr id="16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1995165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Pool2</a:t>
            </a:r>
          </a:p>
        </p:txBody>
      </p:sp>
      <p:sp>
        <p:nvSpPr>
          <p:cNvPr id="18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2279908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Conv3-1</a:t>
            </a:r>
          </a:p>
        </p:txBody>
      </p:sp>
      <p:sp>
        <p:nvSpPr>
          <p:cNvPr id="20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2568407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Conv3-2</a:t>
            </a:r>
          </a:p>
        </p:txBody>
      </p:sp>
      <p:sp>
        <p:nvSpPr>
          <p:cNvPr id="21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2856906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Conv3-3</a:t>
            </a:r>
          </a:p>
        </p:txBody>
      </p:sp>
      <p:sp>
        <p:nvSpPr>
          <p:cNvPr id="22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3145405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Conv3-4</a:t>
            </a:r>
          </a:p>
        </p:txBody>
      </p:sp>
      <p:sp>
        <p:nvSpPr>
          <p:cNvPr id="23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3485612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Conv4-1</a:t>
            </a:r>
          </a:p>
        </p:txBody>
      </p:sp>
      <p:sp>
        <p:nvSpPr>
          <p:cNvPr id="24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3755061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Conv4-2</a:t>
            </a:r>
          </a:p>
        </p:txBody>
      </p:sp>
      <p:sp>
        <p:nvSpPr>
          <p:cNvPr id="25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4024510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Conv4-3</a:t>
            </a:r>
          </a:p>
        </p:txBody>
      </p:sp>
      <p:sp>
        <p:nvSpPr>
          <p:cNvPr id="26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 rot="16200000">
            <a:off x="4293959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Conv4-4</a:t>
            </a:r>
          </a:p>
        </p:txBody>
      </p:sp>
      <p:sp>
        <p:nvSpPr>
          <p:cNvPr id="28" name="Google Shape;179;p14">
            <a:extLst>
              <a:ext uri="{FF2B5EF4-FFF2-40B4-BE49-F238E27FC236}">
                <a16:creationId xmlns:a16="http://schemas.microsoft.com/office/drawing/2014/main" id="{A0531452-740B-4644-83C0-E786DA5BE57C}"/>
              </a:ext>
            </a:extLst>
          </p:cNvPr>
          <p:cNvSpPr txBox="1"/>
          <p:nvPr/>
        </p:nvSpPr>
        <p:spPr>
          <a:xfrm rot="16200000">
            <a:off x="4784086" y="4608816"/>
            <a:ext cx="914786" cy="34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FC1</a:t>
            </a:r>
          </a:p>
        </p:txBody>
      </p:sp>
    </p:spTree>
    <p:extLst>
      <p:ext uri="{BB962C8B-B14F-4D97-AF65-F5344CB8AC3E}">
        <p14:creationId xmlns:p14="http://schemas.microsoft.com/office/powerpoint/2010/main" val="781077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Heimdall System Overview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9954" y="1366161"/>
            <a:ext cx="11842045" cy="503555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Preemption-Enabling DNN Analyzer</a:t>
            </a:r>
            <a:r>
              <a:rPr lang="en-US" dirty="0">
                <a:sym typeface="Wingdings" panose="05000000000000000000" pitchFamily="2" charset="2"/>
              </a:rPr>
              <a:t> breaks down the DNNs into smaller units</a:t>
            </a:r>
          </a:p>
          <a:p>
            <a:pPr>
              <a:lnSpc>
                <a:spcPct val="200000"/>
              </a:lnSpc>
            </a:pPr>
            <a:endParaRPr lang="en-US" sz="3600" dirty="0">
              <a:sym typeface="Wingdings" panose="05000000000000000000" pitchFamily="2" charset="2"/>
            </a:endParaRP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Pseudo-Preemptive GPU Coordinator</a:t>
            </a:r>
            <a:r>
              <a:rPr lang="en-US" dirty="0">
                <a:sym typeface="Wingdings" panose="05000000000000000000" pitchFamily="2" charset="2"/>
              </a:rPr>
              <a:t> schedules concurrent GPU tasks</a:t>
            </a:r>
            <a:endParaRPr lang="en-US" dirty="0"/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pic>
        <p:nvPicPr>
          <p:cNvPr id="202" name="그림 2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997" y="4789805"/>
            <a:ext cx="7532131" cy="1997945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753" y="2298240"/>
            <a:ext cx="7452443" cy="171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7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Preemption-Enabling DNN Analyzer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When to divide </a:t>
                </a:r>
                <a:r>
                  <a:rPr lang="en-US" dirty="0"/>
                  <a:t>the DNNs?</a:t>
                </a:r>
              </a:p>
              <a:p>
                <a:pPr lvl="1"/>
                <a:r>
                  <a:rPr lang="en-US" dirty="0"/>
                  <a:t>Offline profiling suffices </a:t>
                </a:r>
                <a:r>
                  <a:rPr lang="en-US" altLang="ko-KR" dirty="0">
                    <a:sym typeface="Wingdings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∵</m:t>
                    </m:r>
                  </m:oMath>
                </a14:m>
                <a:r>
                  <a:rPr lang="en-US" altLang="ko-KR" dirty="0">
                    <a:sym typeface="Wingdings" pitchFamily="2" charset="2"/>
                  </a:rPr>
                  <a:t> mobile GPU does not support preemption)</a:t>
                </a:r>
                <a:endParaRPr lang="en-US" dirty="0"/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How to divide </a:t>
                </a:r>
                <a:r>
                  <a:rPr lang="en-US" dirty="0"/>
                  <a:t>the DNNs?</a:t>
                </a:r>
              </a:p>
              <a:p>
                <a:pPr lvl="1"/>
                <a:r>
                  <a:rPr lang="en-US" dirty="0"/>
                  <a:t>Dividing too finely incurs inference overhead</a:t>
                </a: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41" t="-10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C53E19B-1915-9943-A27B-31E2B04F4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327" y="3549427"/>
            <a:ext cx="6569935" cy="3045832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766892DC-39BB-1D4C-B438-3FBEAFE1B838}"/>
              </a:ext>
            </a:extLst>
          </p:cNvPr>
          <p:cNvCxnSpPr/>
          <p:nvPr/>
        </p:nvCxnSpPr>
        <p:spPr>
          <a:xfrm flipH="1" flipV="1">
            <a:off x="5039067" y="4695101"/>
            <a:ext cx="413495" cy="135458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EEC2444-9D05-E745-AFE9-F7851C4E6807}"/>
              </a:ext>
            </a:extLst>
          </p:cNvPr>
          <p:cNvSpPr txBox="1"/>
          <p:nvPr/>
        </p:nvSpPr>
        <p:spPr>
          <a:xfrm>
            <a:off x="4819752" y="4351700"/>
            <a:ext cx="85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FF0000"/>
                </a:solidFill>
              </a:rPr>
              <a:t>35%</a:t>
            </a:r>
            <a:endParaRPr kumimoji="1" lang="ko-KR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766892DC-39BB-1D4C-B438-3FBEAFE1B838}"/>
              </a:ext>
            </a:extLst>
          </p:cNvPr>
          <p:cNvCxnSpPr/>
          <p:nvPr/>
        </p:nvCxnSpPr>
        <p:spPr>
          <a:xfrm flipH="1" flipV="1">
            <a:off x="4106716" y="5156707"/>
            <a:ext cx="413496" cy="63496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EC2444-9D05-E745-AFE9-F7851C4E6807}"/>
              </a:ext>
            </a:extLst>
          </p:cNvPr>
          <p:cNvSpPr txBox="1"/>
          <p:nvPr/>
        </p:nvSpPr>
        <p:spPr>
          <a:xfrm>
            <a:off x="3887401" y="4714508"/>
            <a:ext cx="85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FF0000"/>
                </a:solidFill>
              </a:rPr>
              <a:t>20%</a:t>
            </a:r>
            <a:endParaRPr kumimoji="1" lang="ko-KR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766892DC-39BB-1D4C-B438-3FBEAFE1B838}"/>
              </a:ext>
            </a:extLst>
          </p:cNvPr>
          <p:cNvCxnSpPr/>
          <p:nvPr/>
        </p:nvCxnSpPr>
        <p:spPr>
          <a:xfrm flipH="1" flipV="1">
            <a:off x="5902480" y="4975102"/>
            <a:ext cx="413495" cy="123144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EC2444-9D05-E745-AFE9-F7851C4E6807}"/>
              </a:ext>
            </a:extLst>
          </p:cNvPr>
          <p:cNvSpPr txBox="1"/>
          <p:nvPr/>
        </p:nvSpPr>
        <p:spPr>
          <a:xfrm>
            <a:off x="5683165" y="4582002"/>
            <a:ext cx="85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FF0000"/>
                </a:solidFill>
              </a:rPr>
              <a:t>35%</a:t>
            </a:r>
            <a:endParaRPr kumimoji="1" lang="ko-KR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766892DC-39BB-1D4C-B438-3FBEAFE1B838}"/>
              </a:ext>
            </a:extLst>
          </p:cNvPr>
          <p:cNvCxnSpPr/>
          <p:nvPr/>
        </p:nvCxnSpPr>
        <p:spPr>
          <a:xfrm flipH="1" flipV="1">
            <a:off x="6694311" y="4736897"/>
            <a:ext cx="413495" cy="123144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EEC2444-9D05-E745-AFE9-F7851C4E6807}"/>
              </a:ext>
            </a:extLst>
          </p:cNvPr>
          <p:cNvSpPr txBox="1"/>
          <p:nvPr/>
        </p:nvSpPr>
        <p:spPr>
          <a:xfrm>
            <a:off x="6474996" y="4343797"/>
            <a:ext cx="85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FF0000"/>
                </a:solidFill>
              </a:rPr>
              <a:t>18%</a:t>
            </a:r>
            <a:endParaRPr kumimoji="1" lang="ko-KR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766892DC-39BB-1D4C-B438-3FBEAFE1B838}"/>
              </a:ext>
            </a:extLst>
          </p:cNvPr>
          <p:cNvCxnSpPr/>
          <p:nvPr/>
        </p:nvCxnSpPr>
        <p:spPr>
          <a:xfrm flipH="1" flipV="1">
            <a:off x="7612180" y="5223659"/>
            <a:ext cx="413495" cy="123144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EEC2444-9D05-E745-AFE9-F7851C4E6807}"/>
              </a:ext>
            </a:extLst>
          </p:cNvPr>
          <p:cNvSpPr txBox="1"/>
          <p:nvPr/>
        </p:nvSpPr>
        <p:spPr>
          <a:xfrm>
            <a:off x="7392865" y="4830559"/>
            <a:ext cx="85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FF0000"/>
                </a:solidFill>
              </a:rPr>
              <a:t>70%</a:t>
            </a:r>
            <a:endParaRPr kumimoji="1" lang="ko-KR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766892DC-39BB-1D4C-B438-3FBEAFE1B838}"/>
              </a:ext>
            </a:extLst>
          </p:cNvPr>
          <p:cNvCxnSpPr/>
          <p:nvPr/>
        </p:nvCxnSpPr>
        <p:spPr>
          <a:xfrm flipH="1" flipV="1">
            <a:off x="8490075" y="4688091"/>
            <a:ext cx="413495" cy="123144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EEC2444-9D05-E745-AFE9-F7851C4E6807}"/>
              </a:ext>
            </a:extLst>
          </p:cNvPr>
          <p:cNvSpPr txBox="1"/>
          <p:nvPr/>
        </p:nvSpPr>
        <p:spPr>
          <a:xfrm>
            <a:off x="8270760" y="4294991"/>
            <a:ext cx="85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b="1" dirty="0">
                <a:solidFill>
                  <a:srgbClr val="FF0000"/>
                </a:solidFill>
              </a:rPr>
              <a:t>18%</a:t>
            </a:r>
            <a:endParaRPr kumimoji="1"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2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7E2CEB-0399-9B41-A719-38F9A093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Example App: Immersive Shopping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B3B703-99A0-A948-AF29-2F462319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C360167-DC31-634D-B9A6-1BAE95AD5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54" y="1433291"/>
            <a:ext cx="10630123" cy="50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395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Preemption-Enabling DNN Analyzer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When to divide </a:t>
                </a:r>
                <a:r>
                  <a:rPr lang="en-US" dirty="0"/>
                  <a:t>the DNNs?</a:t>
                </a:r>
              </a:p>
              <a:p>
                <a:pPr lvl="1"/>
                <a:r>
                  <a:rPr lang="en-US" dirty="0"/>
                  <a:t>Offline profiling suffices </a:t>
                </a:r>
                <a:r>
                  <a:rPr lang="en-US" altLang="ko-KR" dirty="0">
                    <a:sym typeface="Wingdings" pitchFamily="2" charset="2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∵</m:t>
                    </m:r>
                  </m:oMath>
                </a14:m>
                <a:r>
                  <a:rPr lang="en-US" altLang="ko-KR" dirty="0">
                    <a:sym typeface="Wingdings" pitchFamily="2" charset="2"/>
                  </a:rPr>
                  <a:t> mobile GPU does not support preemption)</a:t>
                </a:r>
                <a:endParaRPr lang="en-US" dirty="0"/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How to divide </a:t>
                </a:r>
                <a:r>
                  <a:rPr lang="en-US" dirty="0"/>
                  <a:t>the DNNs?</a:t>
                </a:r>
              </a:p>
              <a:p>
                <a:pPr lvl="1"/>
                <a:r>
                  <a:rPr lang="en-US" dirty="0"/>
                  <a:t>Dividing too finely incurs inference overhead</a:t>
                </a:r>
              </a:p>
              <a:p>
                <a:pPr lvl="1"/>
                <a:r>
                  <a:rPr lang="en-US" dirty="0"/>
                  <a:t>Pack as many operators as possible </a:t>
                </a:r>
                <a:r>
                  <a:rPr lang="en-US" altLang="ko-KR" dirty="0"/>
                  <a:t>between rendering events</a:t>
                </a:r>
                <a:endParaRPr lang="en-US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41" t="-10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32092" y="6492010"/>
            <a:ext cx="3389488" cy="365125"/>
          </a:xfrm>
        </p:spPr>
        <p:txBody>
          <a:bodyPr/>
          <a:lstStyle/>
          <a:p>
            <a:fld id="{093641E8-BAE3-4ABA-8BDE-0A035E79E37C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Google Shape;179;p14">
                <a:extLst>
                  <a:ext uri="{FF2B5EF4-FFF2-40B4-BE49-F238E27FC236}">
                    <a16:creationId xmlns:a16="http://schemas.microsoft.com/office/drawing/2014/main" id="{5A1C7ABB-3ACA-1342-B52E-5AD22F253B02}"/>
                  </a:ext>
                </a:extLst>
              </p:cNvPr>
              <p:cNvSpPr txBox="1"/>
              <p:nvPr/>
            </p:nvSpPr>
            <p:spPr>
              <a:xfrm>
                <a:off x="-206897" y="5706175"/>
                <a:ext cx="2882636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algn="ctr" latinLnBrk="0">
                  <a:buClr>
                    <a:srgbClr val="000000"/>
                  </a:buClr>
                  <a:buFont typeface="Arial"/>
                  <a:buNone/>
                </a:pPr>
                <a:r>
                  <a:rPr lang="en-US" sz="20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Rendering interval</a:t>
                </a:r>
                <a:br>
                  <a:rPr lang="en-US" sz="20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a:rPr lang="en-US" sz="2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𝟏</m:t>
                        </m:r>
                      </m:num>
                      <m:den>
                        <m:r>
                          <a:rPr lang="en-US" sz="2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𝒇</m:t>
                        </m:r>
                      </m:den>
                    </m:f>
                  </m:oMath>
                </a14:m>
                <a:r>
                  <a:rPr lang="en-US" sz="20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2000" b="1" i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ms</a:t>
                </a:r>
              </a:p>
            </p:txBody>
          </p:sp>
        </mc:Choice>
        <mc:Fallback xmlns="">
          <p:sp>
            <p:nvSpPr>
              <p:cNvPr id="65" name="Google Shape;179;p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A1C7ABB-3ACA-1342-B52E-5AD22F253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6897" y="5706175"/>
                <a:ext cx="2882636" cy="309975"/>
              </a:xfrm>
              <a:prstGeom prst="rect">
                <a:avLst/>
              </a:prstGeom>
              <a:blipFill rotWithShape="1">
                <a:blip r:embed="rId4"/>
                <a:stretch>
                  <a:fillRect t="-9804" b="-1843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07BA6C13-21AE-6E4C-9ABC-D8FB195A3BDF}"/>
              </a:ext>
            </a:extLst>
          </p:cNvPr>
          <p:cNvCxnSpPr>
            <a:cxnSpLocks/>
          </p:cNvCxnSpPr>
          <p:nvPr/>
        </p:nvCxnSpPr>
        <p:spPr>
          <a:xfrm flipV="1">
            <a:off x="518358" y="546183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CEB8EBA2-3459-E248-BB6B-85F603562FEB}"/>
              </a:ext>
            </a:extLst>
          </p:cNvPr>
          <p:cNvCxnSpPr>
            <a:cxnSpLocks/>
          </p:cNvCxnSpPr>
          <p:nvPr/>
        </p:nvCxnSpPr>
        <p:spPr>
          <a:xfrm flipV="1">
            <a:off x="662374" y="546183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9" name="직선 화살표 연결선 68">
            <a:extLst>
              <a:ext uri="{FF2B5EF4-FFF2-40B4-BE49-F238E27FC236}">
                <a16:creationId xmlns:a16="http://schemas.microsoft.com/office/drawing/2014/main" id="{183BF1F1-68C4-524F-95C6-3527189312E2}"/>
              </a:ext>
            </a:extLst>
          </p:cNvPr>
          <p:cNvCxnSpPr>
            <a:cxnSpLocks/>
          </p:cNvCxnSpPr>
          <p:nvPr/>
        </p:nvCxnSpPr>
        <p:spPr>
          <a:xfrm flipV="1">
            <a:off x="806390" y="546183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C1CBCCDA-3DD6-BD48-9750-DC24135FECD9}"/>
              </a:ext>
            </a:extLst>
          </p:cNvPr>
          <p:cNvCxnSpPr>
            <a:cxnSpLocks/>
          </p:cNvCxnSpPr>
          <p:nvPr/>
        </p:nvCxnSpPr>
        <p:spPr>
          <a:xfrm flipV="1">
            <a:off x="950406" y="546183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3BA289DB-2ADA-7F41-9C29-044F3C7465FC}"/>
              </a:ext>
            </a:extLst>
          </p:cNvPr>
          <p:cNvCxnSpPr>
            <a:cxnSpLocks/>
          </p:cNvCxnSpPr>
          <p:nvPr/>
        </p:nvCxnSpPr>
        <p:spPr>
          <a:xfrm flipV="1">
            <a:off x="1094422" y="5461975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75925B8E-82ED-6341-8F34-20ED0850AE87}"/>
              </a:ext>
            </a:extLst>
          </p:cNvPr>
          <p:cNvCxnSpPr>
            <a:cxnSpLocks/>
          </p:cNvCxnSpPr>
          <p:nvPr/>
        </p:nvCxnSpPr>
        <p:spPr>
          <a:xfrm flipV="1">
            <a:off x="1238438" y="5461975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A8D0C00E-5FAA-7A4C-8CB7-0986A9152B72}"/>
              </a:ext>
            </a:extLst>
          </p:cNvPr>
          <p:cNvCxnSpPr>
            <a:cxnSpLocks/>
          </p:cNvCxnSpPr>
          <p:nvPr/>
        </p:nvCxnSpPr>
        <p:spPr>
          <a:xfrm flipV="1">
            <a:off x="1382454" y="5461975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FD0396B9-FF1F-AD4E-ACD5-C634A81E1773}"/>
              </a:ext>
            </a:extLst>
          </p:cNvPr>
          <p:cNvCxnSpPr>
            <a:cxnSpLocks/>
          </p:cNvCxnSpPr>
          <p:nvPr/>
        </p:nvCxnSpPr>
        <p:spPr>
          <a:xfrm flipV="1">
            <a:off x="1526470" y="5461975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5B66AB41-8479-C341-BD17-3014E01932C5}"/>
              </a:ext>
            </a:extLst>
          </p:cNvPr>
          <p:cNvCxnSpPr>
            <a:cxnSpLocks/>
          </p:cNvCxnSpPr>
          <p:nvPr/>
        </p:nvCxnSpPr>
        <p:spPr>
          <a:xfrm flipV="1">
            <a:off x="1670486" y="546168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id="{0F745AA5-994D-EF49-966B-006C13F64773}"/>
              </a:ext>
            </a:extLst>
          </p:cNvPr>
          <p:cNvCxnSpPr>
            <a:cxnSpLocks/>
          </p:cNvCxnSpPr>
          <p:nvPr/>
        </p:nvCxnSpPr>
        <p:spPr>
          <a:xfrm flipV="1">
            <a:off x="1814502" y="546168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A361DE21-93D0-B540-BA56-7682CECE2FCA}"/>
              </a:ext>
            </a:extLst>
          </p:cNvPr>
          <p:cNvCxnSpPr>
            <a:cxnSpLocks/>
          </p:cNvCxnSpPr>
          <p:nvPr/>
        </p:nvCxnSpPr>
        <p:spPr>
          <a:xfrm flipV="1">
            <a:off x="1958518" y="546168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CA14D566-CA4B-E649-98D5-E36A4EF3D70C}"/>
              </a:ext>
            </a:extLst>
          </p:cNvPr>
          <p:cNvCxnSpPr>
            <a:cxnSpLocks/>
          </p:cNvCxnSpPr>
          <p:nvPr/>
        </p:nvCxnSpPr>
        <p:spPr>
          <a:xfrm flipV="1">
            <a:off x="2102534" y="546168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81E15C20-59FE-1444-BFDA-4A51DE8869F5}"/>
              </a:ext>
            </a:extLst>
          </p:cNvPr>
          <p:cNvCxnSpPr>
            <a:cxnSpLocks/>
          </p:cNvCxnSpPr>
          <p:nvPr/>
        </p:nvCxnSpPr>
        <p:spPr>
          <a:xfrm flipV="1">
            <a:off x="2246550" y="546183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0E8F7330-2F3C-6E4E-BD94-DFE5212B995F}"/>
              </a:ext>
            </a:extLst>
          </p:cNvPr>
          <p:cNvCxnSpPr>
            <a:cxnSpLocks/>
          </p:cNvCxnSpPr>
          <p:nvPr/>
        </p:nvCxnSpPr>
        <p:spPr>
          <a:xfrm flipV="1">
            <a:off x="2390566" y="546183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3A83DFE8-B6AA-A24D-9358-FA3610691A06}"/>
              </a:ext>
            </a:extLst>
          </p:cNvPr>
          <p:cNvCxnSpPr>
            <a:cxnSpLocks/>
          </p:cNvCxnSpPr>
          <p:nvPr/>
        </p:nvCxnSpPr>
        <p:spPr>
          <a:xfrm flipV="1">
            <a:off x="2534582" y="546183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EA8FF299-0835-914D-8FB1-4D4E250A34E4}"/>
              </a:ext>
            </a:extLst>
          </p:cNvPr>
          <p:cNvCxnSpPr>
            <a:cxnSpLocks/>
          </p:cNvCxnSpPr>
          <p:nvPr/>
        </p:nvCxnSpPr>
        <p:spPr>
          <a:xfrm flipV="1">
            <a:off x="2678598" y="546183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547935C6-35AF-E54F-8DE4-D256BCE6106A}"/>
              </a:ext>
            </a:extLst>
          </p:cNvPr>
          <p:cNvCxnSpPr>
            <a:cxnSpLocks/>
          </p:cNvCxnSpPr>
          <p:nvPr/>
        </p:nvCxnSpPr>
        <p:spPr>
          <a:xfrm flipV="1">
            <a:off x="2822614" y="5461543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4" name="직선 화살표 연결선 83">
            <a:extLst>
              <a:ext uri="{FF2B5EF4-FFF2-40B4-BE49-F238E27FC236}">
                <a16:creationId xmlns:a16="http://schemas.microsoft.com/office/drawing/2014/main" id="{186CF37F-59E7-2449-8D3E-8BCE127D1E63}"/>
              </a:ext>
            </a:extLst>
          </p:cNvPr>
          <p:cNvCxnSpPr>
            <a:cxnSpLocks/>
          </p:cNvCxnSpPr>
          <p:nvPr/>
        </p:nvCxnSpPr>
        <p:spPr>
          <a:xfrm flipV="1">
            <a:off x="2966630" y="5461543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5" name="직선 화살표 연결선 84">
            <a:extLst>
              <a:ext uri="{FF2B5EF4-FFF2-40B4-BE49-F238E27FC236}">
                <a16:creationId xmlns:a16="http://schemas.microsoft.com/office/drawing/2014/main" id="{C7BDC3B5-034D-C64A-9B2D-94B197034EC1}"/>
              </a:ext>
            </a:extLst>
          </p:cNvPr>
          <p:cNvCxnSpPr>
            <a:cxnSpLocks/>
          </p:cNvCxnSpPr>
          <p:nvPr/>
        </p:nvCxnSpPr>
        <p:spPr>
          <a:xfrm flipV="1">
            <a:off x="3110646" y="5461543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6" name="직선 화살표 연결선 85">
            <a:extLst>
              <a:ext uri="{FF2B5EF4-FFF2-40B4-BE49-F238E27FC236}">
                <a16:creationId xmlns:a16="http://schemas.microsoft.com/office/drawing/2014/main" id="{C6356D9F-830D-CC45-B562-8ABF4F52CC16}"/>
              </a:ext>
            </a:extLst>
          </p:cNvPr>
          <p:cNvCxnSpPr>
            <a:cxnSpLocks/>
          </p:cNvCxnSpPr>
          <p:nvPr/>
        </p:nvCxnSpPr>
        <p:spPr>
          <a:xfrm flipV="1">
            <a:off x="3254662" y="5461543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7" name="직선 화살표 연결선 86">
            <a:extLst>
              <a:ext uri="{FF2B5EF4-FFF2-40B4-BE49-F238E27FC236}">
                <a16:creationId xmlns:a16="http://schemas.microsoft.com/office/drawing/2014/main" id="{310D2417-D74E-694A-80AF-AD0FBF3026BC}"/>
              </a:ext>
            </a:extLst>
          </p:cNvPr>
          <p:cNvCxnSpPr>
            <a:cxnSpLocks/>
          </p:cNvCxnSpPr>
          <p:nvPr/>
        </p:nvCxnSpPr>
        <p:spPr>
          <a:xfrm flipV="1">
            <a:off x="3398678" y="546168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8" name="직선 화살표 연결선 87">
            <a:extLst>
              <a:ext uri="{FF2B5EF4-FFF2-40B4-BE49-F238E27FC236}">
                <a16:creationId xmlns:a16="http://schemas.microsoft.com/office/drawing/2014/main" id="{79E8724E-024B-1B4E-996F-C642D9AA334D}"/>
              </a:ext>
            </a:extLst>
          </p:cNvPr>
          <p:cNvCxnSpPr>
            <a:cxnSpLocks/>
          </p:cNvCxnSpPr>
          <p:nvPr/>
        </p:nvCxnSpPr>
        <p:spPr>
          <a:xfrm flipV="1">
            <a:off x="3542694" y="546168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id="{A2635278-E561-2F43-8B69-2094A5F4C42B}"/>
              </a:ext>
            </a:extLst>
          </p:cNvPr>
          <p:cNvCxnSpPr>
            <a:cxnSpLocks/>
          </p:cNvCxnSpPr>
          <p:nvPr/>
        </p:nvCxnSpPr>
        <p:spPr>
          <a:xfrm flipV="1">
            <a:off x="3686710" y="546168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90" name="직선 화살표 연결선 89">
            <a:extLst>
              <a:ext uri="{FF2B5EF4-FFF2-40B4-BE49-F238E27FC236}">
                <a16:creationId xmlns:a16="http://schemas.microsoft.com/office/drawing/2014/main" id="{B26A8050-8776-8045-8EBF-81D2618F91B1}"/>
              </a:ext>
            </a:extLst>
          </p:cNvPr>
          <p:cNvCxnSpPr>
            <a:cxnSpLocks/>
          </p:cNvCxnSpPr>
          <p:nvPr/>
        </p:nvCxnSpPr>
        <p:spPr>
          <a:xfrm flipV="1">
            <a:off x="3830726" y="546168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800D7C51-AC22-2042-BBD7-EB0FDD9091E9}"/>
              </a:ext>
            </a:extLst>
          </p:cNvPr>
          <p:cNvSpPr/>
          <p:nvPr/>
        </p:nvSpPr>
        <p:spPr>
          <a:xfrm>
            <a:off x="517769" y="5256622"/>
            <a:ext cx="290267" cy="249685"/>
          </a:xfrm>
          <a:prstGeom prst="rect">
            <a:avLst/>
          </a:prstGeom>
          <a:solidFill>
            <a:srgbClr val="E46C0A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2" name="Google Shape;179;p14">
            <a:extLst>
              <a:ext uri="{FF2B5EF4-FFF2-40B4-BE49-F238E27FC236}">
                <a16:creationId xmlns:a16="http://schemas.microsoft.com/office/drawing/2014/main" id="{01D6BD85-EAEB-D742-B0CD-35CB2BCA107E}"/>
              </a:ext>
            </a:extLst>
          </p:cNvPr>
          <p:cNvSpPr txBox="1"/>
          <p:nvPr/>
        </p:nvSpPr>
        <p:spPr>
          <a:xfrm>
            <a:off x="4400121" y="4792398"/>
            <a:ext cx="1284653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Time</a:t>
            </a:r>
          </a:p>
        </p:txBody>
      </p:sp>
      <p:cxnSp>
        <p:nvCxnSpPr>
          <p:cNvPr id="93" name="직선 화살표 연결선 92">
            <a:extLst>
              <a:ext uri="{FF2B5EF4-FFF2-40B4-BE49-F238E27FC236}">
                <a16:creationId xmlns:a16="http://schemas.microsoft.com/office/drawing/2014/main" id="{0BBB4FBA-8F52-A04D-976D-9D14B58DB604}"/>
              </a:ext>
            </a:extLst>
          </p:cNvPr>
          <p:cNvCxnSpPr>
            <a:cxnSpLocks/>
          </p:cNvCxnSpPr>
          <p:nvPr/>
        </p:nvCxnSpPr>
        <p:spPr>
          <a:xfrm flipV="1">
            <a:off x="4006226" y="5467105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4AA04D99-F8B3-6644-9EAD-EE434454E4E2}"/>
              </a:ext>
            </a:extLst>
          </p:cNvPr>
          <p:cNvCxnSpPr>
            <a:cxnSpLocks/>
          </p:cNvCxnSpPr>
          <p:nvPr/>
        </p:nvCxnSpPr>
        <p:spPr>
          <a:xfrm flipV="1">
            <a:off x="4150242" y="546681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2A29B33C-6151-DC4C-A3EC-94C8EEB3AEDC}"/>
              </a:ext>
            </a:extLst>
          </p:cNvPr>
          <p:cNvCxnSpPr>
            <a:cxnSpLocks/>
          </p:cNvCxnSpPr>
          <p:nvPr/>
        </p:nvCxnSpPr>
        <p:spPr>
          <a:xfrm flipV="1">
            <a:off x="4294258" y="546681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96" name="직선 화살표 연결선 95">
            <a:extLst>
              <a:ext uri="{FF2B5EF4-FFF2-40B4-BE49-F238E27FC236}">
                <a16:creationId xmlns:a16="http://schemas.microsoft.com/office/drawing/2014/main" id="{610167A7-E5E2-1847-8600-FC6E7FBA5AAD}"/>
              </a:ext>
            </a:extLst>
          </p:cNvPr>
          <p:cNvCxnSpPr>
            <a:cxnSpLocks/>
          </p:cNvCxnSpPr>
          <p:nvPr/>
        </p:nvCxnSpPr>
        <p:spPr>
          <a:xfrm flipV="1">
            <a:off x="4438274" y="546681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97" name="직선 화살표 연결선 96">
            <a:extLst>
              <a:ext uri="{FF2B5EF4-FFF2-40B4-BE49-F238E27FC236}">
                <a16:creationId xmlns:a16="http://schemas.microsoft.com/office/drawing/2014/main" id="{B60E852A-A8E8-4444-BE1B-3BE2D955B617}"/>
              </a:ext>
            </a:extLst>
          </p:cNvPr>
          <p:cNvCxnSpPr>
            <a:cxnSpLocks/>
          </p:cNvCxnSpPr>
          <p:nvPr/>
        </p:nvCxnSpPr>
        <p:spPr>
          <a:xfrm flipV="1">
            <a:off x="4582290" y="5466817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C92B8B06-A5C1-2D46-A6AA-88DAE3648EB0}"/>
              </a:ext>
            </a:extLst>
          </p:cNvPr>
          <p:cNvCxnSpPr>
            <a:cxnSpLocks/>
          </p:cNvCxnSpPr>
          <p:nvPr/>
        </p:nvCxnSpPr>
        <p:spPr>
          <a:xfrm flipV="1">
            <a:off x="4726306" y="546696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84885503-5F7F-DA43-A219-862A01495867}"/>
              </a:ext>
            </a:extLst>
          </p:cNvPr>
          <p:cNvCxnSpPr>
            <a:cxnSpLocks/>
          </p:cNvCxnSpPr>
          <p:nvPr/>
        </p:nvCxnSpPr>
        <p:spPr>
          <a:xfrm flipV="1">
            <a:off x="4870322" y="546696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id="{121C6CDE-236B-8146-ADAD-28D90EE4B667}"/>
              </a:ext>
            </a:extLst>
          </p:cNvPr>
          <p:cNvCxnSpPr>
            <a:cxnSpLocks/>
          </p:cNvCxnSpPr>
          <p:nvPr/>
        </p:nvCxnSpPr>
        <p:spPr>
          <a:xfrm flipV="1">
            <a:off x="5014338" y="5466961"/>
            <a:ext cx="0" cy="9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800D7C51-AC22-2042-BBD7-EB0FDD9091E9}"/>
              </a:ext>
            </a:extLst>
          </p:cNvPr>
          <p:cNvSpPr/>
          <p:nvPr/>
        </p:nvSpPr>
        <p:spPr>
          <a:xfrm>
            <a:off x="1524536" y="5256498"/>
            <a:ext cx="288033" cy="249685"/>
          </a:xfrm>
          <a:prstGeom prst="rect">
            <a:avLst/>
          </a:prstGeom>
          <a:solidFill>
            <a:srgbClr val="E46C0A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800D7C51-AC22-2042-BBD7-EB0FDD9091E9}"/>
              </a:ext>
            </a:extLst>
          </p:cNvPr>
          <p:cNvSpPr/>
          <p:nvPr/>
        </p:nvSpPr>
        <p:spPr>
          <a:xfrm>
            <a:off x="2528437" y="5256622"/>
            <a:ext cx="294605" cy="249685"/>
          </a:xfrm>
          <a:prstGeom prst="rect">
            <a:avLst/>
          </a:prstGeom>
          <a:solidFill>
            <a:srgbClr val="E46C0A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800D7C51-AC22-2042-BBD7-EB0FDD9091E9}"/>
              </a:ext>
            </a:extLst>
          </p:cNvPr>
          <p:cNvSpPr/>
          <p:nvPr/>
        </p:nvSpPr>
        <p:spPr>
          <a:xfrm>
            <a:off x="3536977" y="5256622"/>
            <a:ext cx="294478" cy="249685"/>
          </a:xfrm>
          <a:prstGeom prst="rect">
            <a:avLst/>
          </a:prstGeom>
          <a:solidFill>
            <a:srgbClr val="E46C0A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800D7C51-AC22-2042-BBD7-EB0FDD9091E9}"/>
              </a:ext>
            </a:extLst>
          </p:cNvPr>
          <p:cNvSpPr/>
          <p:nvPr/>
        </p:nvSpPr>
        <p:spPr>
          <a:xfrm>
            <a:off x="4577695" y="5246306"/>
            <a:ext cx="290693" cy="249685"/>
          </a:xfrm>
          <a:prstGeom prst="rect">
            <a:avLst/>
          </a:prstGeom>
          <a:solidFill>
            <a:srgbClr val="E46C0A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Google Shape;179;p14">
                <a:extLst>
                  <a:ext uri="{FF2B5EF4-FFF2-40B4-BE49-F238E27FC236}">
                    <a16:creationId xmlns:a16="http://schemas.microsoft.com/office/drawing/2014/main" id="{5A1C7ABB-3ACA-1342-B52E-5AD22F253B02}"/>
                  </a:ext>
                </a:extLst>
              </p:cNvPr>
              <p:cNvSpPr txBox="1"/>
              <p:nvPr/>
            </p:nvSpPr>
            <p:spPr>
              <a:xfrm>
                <a:off x="2310775" y="5700912"/>
                <a:ext cx="2882636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algn="ctr" latinLnBrk="0">
                  <a:buClr>
                    <a:srgbClr val="000000"/>
                  </a:buClr>
                  <a:buFont typeface="Arial"/>
                  <a:buNone/>
                </a:pPr>
                <a:r>
                  <a:rPr lang="en-US" sz="20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Rendering latency </a:t>
                </a:r>
                <a:br>
                  <a:rPr lang="en-US" sz="20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altLang="ko-KR" sz="2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𝑻</m:t>
                        </m:r>
                      </m:e>
                      <m:sub>
                        <m:r>
                          <a:rPr lang="en-US" altLang="ko-KR" sz="2000" b="1" i="1" kern="0" smtClean="0">
                            <a:solidFill>
                              <a:srgbClr val="FF0000"/>
                            </a:solidFill>
                            <a:latin typeface="Cambria Math"/>
                            <a:cs typeface="Calibri"/>
                            <a:sym typeface="Calibri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US" sz="20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2000" b="1" i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ms  </a:t>
                </a:r>
              </a:p>
            </p:txBody>
          </p:sp>
        </mc:Choice>
        <mc:Fallback xmlns="">
          <p:sp>
            <p:nvSpPr>
              <p:cNvPr id="105" name="Google Shape;179;p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A1C7ABB-3ACA-1342-B52E-5AD22F253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775" y="5700912"/>
                <a:ext cx="2882636" cy="309975"/>
              </a:xfrm>
              <a:prstGeom prst="rect">
                <a:avLst/>
              </a:prstGeom>
              <a:blipFill rotWithShape="1">
                <a:blip r:embed="rId5"/>
                <a:stretch>
                  <a:fillRect t="-9804" b="-1607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직선 화살표 연결선 105">
            <a:extLst>
              <a:ext uri="{FF2B5EF4-FFF2-40B4-BE49-F238E27FC236}">
                <a16:creationId xmlns:a16="http://schemas.microsoft.com/office/drawing/2014/main" id="{BDE02DA8-D743-964F-8CB7-93232C5C598D}"/>
              </a:ext>
            </a:extLst>
          </p:cNvPr>
          <p:cNvCxnSpPr>
            <a:cxnSpLocks/>
          </p:cNvCxnSpPr>
          <p:nvPr/>
        </p:nvCxnSpPr>
        <p:spPr>
          <a:xfrm>
            <a:off x="488731" y="5678844"/>
            <a:ext cx="1057187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07" name="직선 화살표 연결선 106">
            <a:extLst>
              <a:ext uri="{FF2B5EF4-FFF2-40B4-BE49-F238E27FC236}">
                <a16:creationId xmlns:a16="http://schemas.microsoft.com/office/drawing/2014/main" id="{BDE02DA8-D743-964F-8CB7-93232C5C598D}"/>
              </a:ext>
            </a:extLst>
          </p:cNvPr>
          <p:cNvCxnSpPr>
            <a:cxnSpLocks/>
          </p:cNvCxnSpPr>
          <p:nvPr/>
        </p:nvCxnSpPr>
        <p:spPr>
          <a:xfrm>
            <a:off x="3538559" y="5670965"/>
            <a:ext cx="302705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08" name="직선 화살표 연결선 107">
            <a:extLst>
              <a:ext uri="{FF2B5EF4-FFF2-40B4-BE49-F238E27FC236}">
                <a16:creationId xmlns:a16="http://schemas.microsoft.com/office/drawing/2014/main" id="{15D0FD4C-7225-044A-92BE-3ECAD335AA3E}"/>
              </a:ext>
            </a:extLst>
          </p:cNvPr>
          <p:cNvCxnSpPr>
            <a:cxnSpLocks/>
          </p:cNvCxnSpPr>
          <p:nvPr/>
        </p:nvCxnSpPr>
        <p:spPr>
          <a:xfrm>
            <a:off x="380758" y="5507890"/>
            <a:ext cx="4886640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10" name="아래쪽 화살표 109"/>
          <p:cNvSpPr/>
          <p:nvPr/>
        </p:nvSpPr>
        <p:spPr>
          <a:xfrm rot="16200000">
            <a:off x="5600625" y="5216608"/>
            <a:ext cx="605645" cy="62386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3" name="정육면체 142"/>
          <p:cNvSpPr/>
          <p:nvPr/>
        </p:nvSpPr>
        <p:spPr>
          <a:xfrm flipH="1">
            <a:off x="7862690" y="4243955"/>
            <a:ext cx="554462" cy="1244120"/>
          </a:xfrm>
          <a:prstGeom prst="cube">
            <a:avLst>
              <a:gd name="adj" fmla="val 7028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4" name="정육면체 143"/>
          <p:cNvSpPr/>
          <p:nvPr/>
        </p:nvSpPr>
        <p:spPr>
          <a:xfrm flipH="1">
            <a:off x="8052434" y="4243955"/>
            <a:ext cx="554462" cy="1244120"/>
          </a:xfrm>
          <a:prstGeom prst="cube">
            <a:avLst>
              <a:gd name="adj" fmla="val 7028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5" name="정육면체 144"/>
          <p:cNvSpPr/>
          <p:nvPr/>
        </p:nvSpPr>
        <p:spPr>
          <a:xfrm flipH="1">
            <a:off x="8240541" y="4243955"/>
            <a:ext cx="554462" cy="1244120"/>
          </a:xfrm>
          <a:prstGeom prst="cube">
            <a:avLst>
              <a:gd name="adj" fmla="val 7028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6" name="정육면체 145"/>
          <p:cNvSpPr/>
          <p:nvPr/>
        </p:nvSpPr>
        <p:spPr>
          <a:xfrm flipH="1">
            <a:off x="8509259" y="4479765"/>
            <a:ext cx="378705" cy="772500"/>
          </a:xfrm>
          <a:prstGeom prst="cube">
            <a:avLst>
              <a:gd name="adj" fmla="val 52775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7" name="정육면체 146"/>
          <p:cNvSpPr/>
          <p:nvPr/>
        </p:nvSpPr>
        <p:spPr>
          <a:xfrm flipH="1">
            <a:off x="8717244" y="4479765"/>
            <a:ext cx="378705" cy="772500"/>
          </a:xfrm>
          <a:prstGeom prst="cube">
            <a:avLst>
              <a:gd name="adj" fmla="val 52775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8" name="정육면체 147"/>
          <p:cNvSpPr/>
          <p:nvPr/>
        </p:nvSpPr>
        <p:spPr>
          <a:xfrm flipH="1">
            <a:off x="8921601" y="4479765"/>
            <a:ext cx="378705" cy="772500"/>
          </a:xfrm>
          <a:prstGeom prst="cube">
            <a:avLst>
              <a:gd name="adj" fmla="val 52775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9" name="정육면체 148"/>
          <p:cNvSpPr/>
          <p:nvPr/>
        </p:nvSpPr>
        <p:spPr>
          <a:xfrm flipH="1">
            <a:off x="9126018" y="4479765"/>
            <a:ext cx="378705" cy="772500"/>
          </a:xfrm>
          <a:prstGeom prst="cube">
            <a:avLst>
              <a:gd name="adj" fmla="val 52775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0" name="정육면체 149"/>
          <p:cNvSpPr/>
          <p:nvPr/>
        </p:nvSpPr>
        <p:spPr>
          <a:xfrm flipH="1">
            <a:off x="9349659" y="4602201"/>
            <a:ext cx="411922" cy="527628"/>
          </a:xfrm>
          <a:prstGeom prst="cube">
            <a:avLst>
              <a:gd name="adj" fmla="val 4653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1" name="정육면체 150"/>
          <p:cNvSpPr/>
          <p:nvPr/>
        </p:nvSpPr>
        <p:spPr>
          <a:xfrm flipH="1">
            <a:off x="9596378" y="4602201"/>
            <a:ext cx="411922" cy="527628"/>
          </a:xfrm>
          <a:prstGeom prst="cube">
            <a:avLst>
              <a:gd name="adj" fmla="val 4653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2" name="정육면체 151"/>
          <p:cNvSpPr/>
          <p:nvPr/>
        </p:nvSpPr>
        <p:spPr>
          <a:xfrm flipH="1">
            <a:off x="9846275" y="4602201"/>
            <a:ext cx="411922" cy="527628"/>
          </a:xfrm>
          <a:prstGeom prst="cube">
            <a:avLst>
              <a:gd name="adj" fmla="val 4653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3" name="정육면체 152"/>
          <p:cNvSpPr/>
          <p:nvPr/>
        </p:nvSpPr>
        <p:spPr>
          <a:xfrm flipH="1">
            <a:off x="10097084" y="4602201"/>
            <a:ext cx="411922" cy="527628"/>
          </a:xfrm>
          <a:prstGeom prst="cube">
            <a:avLst>
              <a:gd name="adj" fmla="val 4653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4" name="정육면체 153"/>
          <p:cNvSpPr/>
          <p:nvPr/>
        </p:nvSpPr>
        <p:spPr>
          <a:xfrm flipH="1">
            <a:off x="10382791" y="4685827"/>
            <a:ext cx="309484" cy="360377"/>
          </a:xfrm>
          <a:prstGeom prst="cube">
            <a:avLst>
              <a:gd name="adj" fmla="val 4653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5" name="정육면체 154"/>
          <p:cNvSpPr/>
          <p:nvPr/>
        </p:nvSpPr>
        <p:spPr>
          <a:xfrm flipH="1">
            <a:off x="10568306" y="4685827"/>
            <a:ext cx="309484" cy="360377"/>
          </a:xfrm>
          <a:prstGeom prst="cube">
            <a:avLst>
              <a:gd name="adj" fmla="val 4653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6" name="정육면체 155"/>
          <p:cNvSpPr/>
          <p:nvPr/>
        </p:nvSpPr>
        <p:spPr>
          <a:xfrm flipH="1">
            <a:off x="10751087" y="4685827"/>
            <a:ext cx="309484" cy="360377"/>
          </a:xfrm>
          <a:prstGeom prst="cube">
            <a:avLst>
              <a:gd name="adj" fmla="val 4653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7" name="정육면체 156"/>
          <p:cNvSpPr/>
          <p:nvPr/>
        </p:nvSpPr>
        <p:spPr>
          <a:xfrm flipH="1">
            <a:off x="10937927" y="4685827"/>
            <a:ext cx="309484" cy="360377"/>
          </a:xfrm>
          <a:prstGeom prst="cube">
            <a:avLst>
              <a:gd name="adj" fmla="val 46533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8" name="정육면체 157"/>
          <p:cNvSpPr/>
          <p:nvPr/>
        </p:nvSpPr>
        <p:spPr>
          <a:xfrm flipH="1">
            <a:off x="11133003" y="4759004"/>
            <a:ext cx="650715" cy="214022"/>
          </a:xfrm>
          <a:prstGeom prst="cube">
            <a:avLst>
              <a:gd name="adj" fmla="val 55868"/>
            </a:avLst>
          </a:prstGeom>
          <a:solidFill>
            <a:schemeClr val="bg1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9" name="Google Shape;179;p14">
            <a:extLst>
              <a:ext uri="{FF2B5EF4-FFF2-40B4-BE49-F238E27FC236}">
                <a16:creationId xmlns:a16="http://schemas.microsoft.com/office/drawing/2014/main" id="{BD4836BA-20B8-1045-83AD-D94CC80F62A4}"/>
              </a:ext>
            </a:extLst>
          </p:cNvPr>
          <p:cNvSpPr txBox="1"/>
          <p:nvPr/>
        </p:nvSpPr>
        <p:spPr>
          <a:xfrm>
            <a:off x="6501602" y="4532070"/>
            <a:ext cx="1061696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DNN</a:t>
            </a:r>
          </a:p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model</a:t>
            </a:r>
            <a:br>
              <a:rPr lang="en-US" sz="2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</a:br>
            <a:endParaRPr lang="en-US" sz="2000" b="1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0" name="정육면체 139"/>
          <p:cNvSpPr/>
          <p:nvPr/>
        </p:nvSpPr>
        <p:spPr>
          <a:xfrm flipH="1">
            <a:off x="7862690" y="4243955"/>
            <a:ext cx="554462" cy="1244120"/>
          </a:xfrm>
          <a:prstGeom prst="cube">
            <a:avLst>
              <a:gd name="adj" fmla="val 70283"/>
            </a:avLst>
          </a:prstGeom>
          <a:solidFill>
            <a:srgbClr val="FF0000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1" name="정육면체 140"/>
          <p:cNvSpPr/>
          <p:nvPr/>
        </p:nvSpPr>
        <p:spPr>
          <a:xfrm flipH="1">
            <a:off x="8052434" y="4243955"/>
            <a:ext cx="554462" cy="1244120"/>
          </a:xfrm>
          <a:prstGeom prst="cube">
            <a:avLst>
              <a:gd name="adj" fmla="val 70283"/>
            </a:avLst>
          </a:prstGeom>
          <a:solidFill>
            <a:srgbClr val="FF0000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2" name="정육면체 141"/>
          <p:cNvSpPr/>
          <p:nvPr/>
        </p:nvSpPr>
        <p:spPr>
          <a:xfrm flipH="1">
            <a:off x="8240541" y="4243955"/>
            <a:ext cx="554462" cy="1244120"/>
          </a:xfrm>
          <a:prstGeom prst="cube">
            <a:avLst>
              <a:gd name="adj" fmla="val 70283"/>
            </a:avLst>
          </a:prstGeom>
          <a:solidFill>
            <a:srgbClr val="92D050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0" name="정육면체 159"/>
          <p:cNvSpPr/>
          <p:nvPr/>
        </p:nvSpPr>
        <p:spPr>
          <a:xfrm flipH="1">
            <a:off x="8509259" y="4479765"/>
            <a:ext cx="378705" cy="772500"/>
          </a:xfrm>
          <a:prstGeom prst="cube">
            <a:avLst>
              <a:gd name="adj" fmla="val 52775"/>
            </a:avLst>
          </a:prstGeom>
          <a:solidFill>
            <a:srgbClr val="92D050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1" name="정육면체 160"/>
          <p:cNvSpPr/>
          <p:nvPr/>
        </p:nvSpPr>
        <p:spPr>
          <a:xfrm flipH="1">
            <a:off x="8717244" y="4479765"/>
            <a:ext cx="378705" cy="772500"/>
          </a:xfrm>
          <a:prstGeom prst="cube">
            <a:avLst>
              <a:gd name="adj" fmla="val 52775"/>
            </a:avLst>
          </a:prstGeom>
          <a:solidFill>
            <a:srgbClr val="92D050"/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2" name="정육면체 161"/>
          <p:cNvSpPr/>
          <p:nvPr/>
        </p:nvSpPr>
        <p:spPr>
          <a:xfrm flipH="1">
            <a:off x="8921601" y="4479765"/>
            <a:ext cx="378705" cy="772500"/>
          </a:xfrm>
          <a:prstGeom prst="cube">
            <a:avLst>
              <a:gd name="adj" fmla="val 52775"/>
            </a:avLst>
          </a:prstGeom>
          <a:solidFill>
            <a:srgbClr val="4BACC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3" name="정육면체 162"/>
          <p:cNvSpPr/>
          <p:nvPr/>
        </p:nvSpPr>
        <p:spPr>
          <a:xfrm flipH="1">
            <a:off x="9126018" y="4479765"/>
            <a:ext cx="378705" cy="772500"/>
          </a:xfrm>
          <a:prstGeom prst="cube">
            <a:avLst>
              <a:gd name="adj" fmla="val 52775"/>
            </a:avLst>
          </a:prstGeom>
          <a:solidFill>
            <a:srgbClr val="4BACC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4" name="정육면체 163"/>
          <p:cNvSpPr/>
          <p:nvPr/>
        </p:nvSpPr>
        <p:spPr>
          <a:xfrm flipH="1">
            <a:off x="9349659" y="4602201"/>
            <a:ext cx="411922" cy="527628"/>
          </a:xfrm>
          <a:prstGeom prst="cube">
            <a:avLst>
              <a:gd name="adj" fmla="val 46533"/>
            </a:avLst>
          </a:prstGeom>
          <a:solidFill>
            <a:srgbClr val="4BACC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5" name="정육면체 164"/>
          <p:cNvSpPr/>
          <p:nvPr/>
        </p:nvSpPr>
        <p:spPr>
          <a:xfrm flipH="1">
            <a:off x="9596378" y="4602201"/>
            <a:ext cx="411922" cy="527628"/>
          </a:xfrm>
          <a:prstGeom prst="cube">
            <a:avLst>
              <a:gd name="adj" fmla="val 46533"/>
            </a:avLst>
          </a:prstGeom>
          <a:solidFill>
            <a:srgbClr val="4BACC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6" name="정육면체 165"/>
          <p:cNvSpPr/>
          <p:nvPr/>
        </p:nvSpPr>
        <p:spPr>
          <a:xfrm flipH="1">
            <a:off x="9846275" y="4602201"/>
            <a:ext cx="411922" cy="527628"/>
          </a:xfrm>
          <a:prstGeom prst="cube">
            <a:avLst>
              <a:gd name="adj" fmla="val 46533"/>
            </a:avLst>
          </a:prstGeom>
          <a:solidFill>
            <a:srgbClr val="F7964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7" name="정육면체 166"/>
          <p:cNvSpPr/>
          <p:nvPr/>
        </p:nvSpPr>
        <p:spPr>
          <a:xfrm flipH="1">
            <a:off x="10097084" y="4602201"/>
            <a:ext cx="411922" cy="527628"/>
          </a:xfrm>
          <a:prstGeom prst="cube">
            <a:avLst>
              <a:gd name="adj" fmla="val 46533"/>
            </a:avLst>
          </a:prstGeom>
          <a:solidFill>
            <a:srgbClr val="F7964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8" name="정육면체 167"/>
          <p:cNvSpPr/>
          <p:nvPr/>
        </p:nvSpPr>
        <p:spPr>
          <a:xfrm flipH="1">
            <a:off x="10382791" y="4685827"/>
            <a:ext cx="309484" cy="360377"/>
          </a:xfrm>
          <a:prstGeom prst="cube">
            <a:avLst>
              <a:gd name="adj" fmla="val 46533"/>
            </a:avLst>
          </a:prstGeom>
          <a:solidFill>
            <a:srgbClr val="F7964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9" name="정육면체 168"/>
          <p:cNvSpPr/>
          <p:nvPr/>
        </p:nvSpPr>
        <p:spPr>
          <a:xfrm flipH="1">
            <a:off x="10568306" y="4685827"/>
            <a:ext cx="309484" cy="360377"/>
          </a:xfrm>
          <a:prstGeom prst="cube">
            <a:avLst>
              <a:gd name="adj" fmla="val 46533"/>
            </a:avLst>
          </a:prstGeom>
          <a:solidFill>
            <a:srgbClr val="F7964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0" name="정육면체 169"/>
          <p:cNvSpPr/>
          <p:nvPr/>
        </p:nvSpPr>
        <p:spPr>
          <a:xfrm flipH="1">
            <a:off x="10751087" y="4685827"/>
            <a:ext cx="309484" cy="360377"/>
          </a:xfrm>
          <a:prstGeom prst="cube">
            <a:avLst>
              <a:gd name="adj" fmla="val 46533"/>
            </a:avLst>
          </a:prstGeom>
          <a:solidFill>
            <a:srgbClr val="F7964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1" name="정육면체 170"/>
          <p:cNvSpPr/>
          <p:nvPr/>
        </p:nvSpPr>
        <p:spPr>
          <a:xfrm flipH="1">
            <a:off x="10937927" y="4685827"/>
            <a:ext cx="309484" cy="360377"/>
          </a:xfrm>
          <a:prstGeom prst="cube">
            <a:avLst>
              <a:gd name="adj" fmla="val 46533"/>
            </a:avLst>
          </a:prstGeom>
          <a:solidFill>
            <a:srgbClr val="F7964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2" name="정육면체 171"/>
          <p:cNvSpPr/>
          <p:nvPr/>
        </p:nvSpPr>
        <p:spPr>
          <a:xfrm flipH="1">
            <a:off x="11133003" y="4759004"/>
            <a:ext cx="650715" cy="214022"/>
          </a:xfrm>
          <a:prstGeom prst="cube">
            <a:avLst>
              <a:gd name="adj" fmla="val 55868"/>
            </a:avLst>
          </a:prstGeom>
          <a:solidFill>
            <a:srgbClr val="F79646">
              <a:lumMod val="75000"/>
            </a:srgbClr>
          </a:solidFill>
          <a:ln w="12700" cap="flat" cmpd="sng" algn="ctr">
            <a:solidFill>
              <a:sysClr val="windowText" lastClr="000000">
                <a:alpha val="90000"/>
              </a:sysClr>
            </a:solidFill>
            <a:prstDash val="soli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Google Shape;179;p14">
                <a:extLst>
                  <a:ext uri="{FF2B5EF4-FFF2-40B4-BE49-F238E27FC236}">
                    <a16:creationId xmlns:a16="http://schemas.microsoft.com/office/drawing/2014/main" id="{D13D516A-3B60-F34D-BD12-3487AF911B5A}"/>
                  </a:ext>
                </a:extLst>
              </p:cNvPr>
              <p:cNvSpPr txBox="1"/>
              <p:nvPr/>
            </p:nvSpPr>
            <p:spPr>
              <a:xfrm>
                <a:off x="7636033" y="6178464"/>
                <a:ext cx="471334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atinLnBrk="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𝒑</m:t>
                          </m:r>
                        </m:e>
                        <m:sub>
                          <m: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0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77" name="Google Shape;179;p14">
                <a:extLst>
                  <a:ext uri="{FF2B5EF4-FFF2-40B4-BE49-F238E27FC236}">
                    <a16:creationId xmlns:a16="http://schemas.microsoft.com/office/drawing/2014/main" id="{D13D516A-3B60-F34D-BD12-3487AF911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033" y="6178464"/>
                <a:ext cx="471334" cy="309975"/>
              </a:xfrm>
              <a:prstGeom prst="rect">
                <a:avLst/>
              </a:prstGeom>
              <a:blipFill>
                <a:blip r:embed="rId6"/>
                <a:stretch>
                  <a:fillRect b="-3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Google Shape;179;p14">
            <a:extLst>
              <a:ext uri="{FF2B5EF4-FFF2-40B4-BE49-F238E27FC236}">
                <a16:creationId xmlns:a16="http://schemas.microsoft.com/office/drawing/2014/main" id="{EE3D5B9A-09F3-F146-B207-96C96B3F69F3}"/>
              </a:ext>
            </a:extLst>
          </p:cNvPr>
          <p:cNvSpPr txBox="1"/>
          <p:nvPr/>
        </p:nvSpPr>
        <p:spPr>
          <a:xfrm>
            <a:off x="6442600" y="6087300"/>
            <a:ext cx="1167866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Operator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Google Shape;179;p14">
                <a:extLst>
                  <a:ext uri="{FF2B5EF4-FFF2-40B4-BE49-F238E27FC236}">
                    <a16:creationId xmlns:a16="http://schemas.microsoft.com/office/drawing/2014/main" id="{2092D620-4B04-7745-AB9E-4D6106B418C4}"/>
                  </a:ext>
                </a:extLst>
              </p:cNvPr>
              <p:cNvSpPr txBox="1"/>
              <p:nvPr/>
            </p:nvSpPr>
            <p:spPr>
              <a:xfrm>
                <a:off x="8064300" y="6178464"/>
                <a:ext cx="389532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atinLnBrk="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𝒑</m:t>
                          </m:r>
                        </m:e>
                        <m:sub>
                          <m: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0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79" name="Google Shape;179;p14">
                <a:extLst>
                  <a:ext uri="{FF2B5EF4-FFF2-40B4-BE49-F238E27FC236}">
                    <a16:creationId xmlns:a16="http://schemas.microsoft.com/office/drawing/2014/main" id="{2092D620-4B04-7745-AB9E-4D6106B41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300" y="6178464"/>
                <a:ext cx="389532" cy="309975"/>
              </a:xfrm>
              <a:prstGeom prst="rect">
                <a:avLst/>
              </a:prstGeom>
              <a:blipFill>
                <a:blip r:embed="rId7"/>
                <a:stretch>
                  <a:fillRect r="-6250" b="-3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Google Shape;179;p14">
                <a:extLst>
                  <a:ext uri="{FF2B5EF4-FFF2-40B4-BE49-F238E27FC236}">
                    <a16:creationId xmlns:a16="http://schemas.microsoft.com/office/drawing/2014/main" id="{2BF42445-43E4-274A-820A-9DEC9E9034E0}"/>
                  </a:ext>
                </a:extLst>
              </p:cNvPr>
              <p:cNvSpPr txBox="1"/>
              <p:nvPr/>
            </p:nvSpPr>
            <p:spPr>
              <a:xfrm>
                <a:off x="8705273" y="6178464"/>
                <a:ext cx="389532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atinLnBrk="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𝒑</m:t>
                          </m:r>
                        </m:e>
                        <m:sub>
                          <m: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0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80" name="Google Shape;179;p14">
                <a:extLst>
                  <a:ext uri="{FF2B5EF4-FFF2-40B4-BE49-F238E27FC236}">
                    <a16:creationId xmlns:a16="http://schemas.microsoft.com/office/drawing/2014/main" id="{2BF42445-43E4-274A-820A-9DEC9E903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273" y="6178464"/>
                <a:ext cx="389532" cy="309975"/>
              </a:xfrm>
              <a:prstGeom prst="rect">
                <a:avLst/>
              </a:prstGeom>
              <a:blipFill>
                <a:blip r:embed="rId8"/>
                <a:stretch>
                  <a:fillRect r="-9375" b="-3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Google Shape;179;p14">
                <a:extLst>
                  <a:ext uri="{FF2B5EF4-FFF2-40B4-BE49-F238E27FC236}">
                    <a16:creationId xmlns:a16="http://schemas.microsoft.com/office/drawing/2014/main" id="{3D4D3908-4E80-CE4E-8C62-3E150D5DB292}"/>
                  </a:ext>
                </a:extLst>
              </p:cNvPr>
              <p:cNvSpPr txBox="1"/>
              <p:nvPr/>
            </p:nvSpPr>
            <p:spPr>
              <a:xfrm>
                <a:off x="9662704" y="6178463"/>
                <a:ext cx="389532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atinLnBrk="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𝒑</m:t>
                          </m:r>
                        </m:e>
                        <m:sub>
                          <m: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000" b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81" name="Google Shape;179;p14">
                <a:extLst>
                  <a:ext uri="{FF2B5EF4-FFF2-40B4-BE49-F238E27FC236}">
                    <a16:creationId xmlns:a16="http://schemas.microsoft.com/office/drawing/2014/main" id="{3D4D3908-4E80-CE4E-8C62-3E150D5DB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704" y="6178463"/>
                <a:ext cx="389532" cy="309975"/>
              </a:xfrm>
              <a:prstGeom prst="rect">
                <a:avLst/>
              </a:prstGeom>
              <a:blipFill>
                <a:blip r:embed="rId9"/>
                <a:stretch>
                  <a:fillRect r="-6250" b="-3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Google Shape;179;p14">
                <a:extLst>
                  <a:ext uri="{FF2B5EF4-FFF2-40B4-BE49-F238E27FC236}">
                    <a16:creationId xmlns:a16="http://schemas.microsoft.com/office/drawing/2014/main" id="{4B99D86E-E46E-7E48-B8DB-581654C2C7B6}"/>
                  </a:ext>
                </a:extLst>
              </p:cNvPr>
              <p:cNvSpPr txBox="1"/>
              <p:nvPr/>
            </p:nvSpPr>
            <p:spPr>
              <a:xfrm>
                <a:off x="11105611" y="6178463"/>
                <a:ext cx="1111381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atinLnBrk="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𝒑</m:t>
                          </m:r>
                        </m:e>
                        <m:sub>
                          <m:r>
                            <a:rPr lang="en-US" altLang="ko-KR" sz="2000" b="1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sz="2000" b="1" i="1" kern="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82" name="Google Shape;179;p14">
                <a:extLst>
                  <a:ext uri="{FF2B5EF4-FFF2-40B4-BE49-F238E27FC236}">
                    <a16:creationId xmlns:a16="http://schemas.microsoft.com/office/drawing/2014/main" id="{4B99D86E-E46E-7E48-B8DB-581654C2C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5611" y="6178463"/>
                <a:ext cx="1111381" cy="309975"/>
              </a:xfrm>
              <a:prstGeom prst="rect">
                <a:avLst/>
              </a:prstGeom>
              <a:blipFill>
                <a:blip r:embed="rId10"/>
                <a:stretch>
                  <a:fillRect b="-3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3" name="직선 연결선 15">
            <a:extLst>
              <a:ext uri="{FF2B5EF4-FFF2-40B4-BE49-F238E27FC236}">
                <a16:creationId xmlns:a16="http://schemas.microsoft.com/office/drawing/2014/main" id="{C9700960-DEF9-C248-B06F-C09CBE92511F}"/>
              </a:ext>
            </a:extLst>
          </p:cNvPr>
          <p:cNvCxnSpPr/>
          <p:nvPr/>
        </p:nvCxnSpPr>
        <p:spPr>
          <a:xfrm>
            <a:off x="7862690" y="4153386"/>
            <a:ext cx="0" cy="1530729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ysDash"/>
          </a:ln>
          <a:effectLst/>
        </p:spPr>
      </p:cxnSp>
      <p:cxnSp>
        <p:nvCxnSpPr>
          <p:cNvPr id="184" name="직선 연결선 15">
            <a:extLst>
              <a:ext uri="{FF2B5EF4-FFF2-40B4-BE49-F238E27FC236}">
                <a16:creationId xmlns:a16="http://schemas.microsoft.com/office/drawing/2014/main" id="{5B6DE2B6-A52E-7849-8B72-F758DEF064E2}"/>
              </a:ext>
            </a:extLst>
          </p:cNvPr>
          <p:cNvCxnSpPr/>
          <p:nvPr/>
        </p:nvCxnSpPr>
        <p:spPr>
          <a:xfrm>
            <a:off x="8240541" y="4138402"/>
            <a:ext cx="0" cy="1530729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ysDash"/>
          </a:ln>
          <a:effectLst/>
        </p:spPr>
      </p:cxnSp>
      <p:cxnSp>
        <p:nvCxnSpPr>
          <p:cNvPr id="185" name="직선 연결선 15">
            <a:extLst>
              <a:ext uri="{FF2B5EF4-FFF2-40B4-BE49-F238E27FC236}">
                <a16:creationId xmlns:a16="http://schemas.microsoft.com/office/drawing/2014/main" id="{F7404262-2501-E842-A8A5-E32241566E39}"/>
              </a:ext>
            </a:extLst>
          </p:cNvPr>
          <p:cNvCxnSpPr/>
          <p:nvPr/>
        </p:nvCxnSpPr>
        <p:spPr>
          <a:xfrm>
            <a:off x="8921601" y="4141818"/>
            <a:ext cx="0" cy="1530729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ysDash"/>
          </a:ln>
          <a:effectLst/>
        </p:spPr>
      </p:cxnSp>
      <p:cxnSp>
        <p:nvCxnSpPr>
          <p:cNvPr id="186" name="직선 연결선 15">
            <a:extLst>
              <a:ext uri="{FF2B5EF4-FFF2-40B4-BE49-F238E27FC236}">
                <a16:creationId xmlns:a16="http://schemas.microsoft.com/office/drawing/2014/main" id="{135160C9-7DFE-BD44-95EC-76F46A059281}"/>
              </a:ext>
            </a:extLst>
          </p:cNvPr>
          <p:cNvCxnSpPr/>
          <p:nvPr/>
        </p:nvCxnSpPr>
        <p:spPr>
          <a:xfrm>
            <a:off x="9846275" y="4153386"/>
            <a:ext cx="0" cy="1530729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ysDash"/>
          </a:ln>
          <a:effectLst/>
        </p:spPr>
      </p:cxnSp>
      <p:cxnSp>
        <p:nvCxnSpPr>
          <p:cNvPr id="187" name="직선 연결선 15">
            <a:extLst>
              <a:ext uri="{FF2B5EF4-FFF2-40B4-BE49-F238E27FC236}">
                <a16:creationId xmlns:a16="http://schemas.microsoft.com/office/drawing/2014/main" id="{C273691C-08AF-DF4F-B30F-B246CC34CBF4}"/>
              </a:ext>
            </a:extLst>
          </p:cNvPr>
          <p:cNvCxnSpPr/>
          <p:nvPr/>
        </p:nvCxnSpPr>
        <p:spPr>
          <a:xfrm>
            <a:off x="11796770" y="4153386"/>
            <a:ext cx="0" cy="1530729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ysDash"/>
          </a:ln>
          <a:effectLst/>
        </p:spPr>
      </p:cxn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0A582FA8-7AC1-3A42-8C54-BC85FBDBA218}"/>
              </a:ext>
            </a:extLst>
          </p:cNvPr>
          <p:cNvCxnSpPr/>
          <p:nvPr/>
        </p:nvCxnSpPr>
        <p:spPr>
          <a:xfrm>
            <a:off x="7871700" y="5921979"/>
            <a:ext cx="33531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화살표 연결선 108">
            <a:extLst>
              <a:ext uri="{FF2B5EF4-FFF2-40B4-BE49-F238E27FC236}">
                <a16:creationId xmlns:a16="http://schemas.microsoft.com/office/drawing/2014/main" id="{CCFCD1D2-ECD4-4646-BE52-EE071F004D6A}"/>
              </a:ext>
            </a:extLst>
          </p:cNvPr>
          <p:cNvCxnSpPr/>
          <p:nvPr/>
        </p:nvCxnSpPr>
        <p:spPr>
          <a:xfrm>
            <a:off x="8262589" y="5921979"/>
            <a:ext cx="65342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화살표 연결선 110">
            <a:extLst>
              <a:ext uri="{FF2B5EF4-FFF2-40B4-BE49-F238E27FC236}">
                <a16:creationId xmlns:a16="http://schemas.microsoft.com/office/drawing/2014/main" id="{099C29CA-E57A-E84A-A397-31AB353583D6}"/>
              </a:ext>
            </a:extLst>
          </p:cNvPr>
          <p:cNvCxnSpPr/>
          <p:nvPr/>
        </p:nvCxnSpPr>
        <p:spPr>
          <a:xfrm>
            <a:off x="8948670" y="5921979"/>
            <a:ext cx="86971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화살표 연결선 111">
            <a:extLst>
              <a:ext uri="{FF2B5EF4-FFF2-40B4-BE49-F238E27FC236}">
                <a16:creationId xmlns:a16="http://schemas.microsoft.com/office/drawing/2014/main" id="{8E08415B-ACB5-C145-9E65-BBA74CBD9932}"/>
              </a:ext>
            </a:extLst>
          </p:cNvPr>
          <p:cNvCxnSpPr/>
          <p:nvPr/>
        </p:nvCxnSpPr>
        <p:spPr>
          <a:xfrm>
            <a:off x="9914985" y="5925758"/>
            <a:ext cx="18643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화살표 연결선 112">
            <a:extLst>
              <a:ext uri="{FF2B5EF4-FFF2-40B4-BE49-F238E27FC236}">
                <a16:creationId xmlns:a16="http://schemas.microsoft.com/office/drawing/2014/main" id="{BDE02DA8-D743-964F-8CB7-93232C5C598D}"/>
              </a:ext>
            </a:extLst>
          </p:cNvPr>
          <p:cNvCxnSpPr>
            <a:cxnSpLocks/>
          </p:cNvCxnSpPr>
          <p:nvPr/>
        </p:nvCxnSpPr>
        <p:spPr>
          <a:xfrm>
            <a:off x="1834148" y="5124207"/>
            <a:ext cx="6564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Google Shape;179;p14">
                <a:extLst>
                  <a:ext uri="{FF2B5EF4-FFF2-40B4-BE49-F238E27FC236}">
                    <a16:creationId xmlns:a16="http://schemas.microsoft.com/office/drawing/2014/main" id="{5A1C7ABB-3ACA-1342-B52E-5AD22F253B02}"/>
                  </a:ext>
                </a:extLst>
              </p:cNvPr>
              <p:cNvSpPr txBox="1"/>
              <p:nvPr/>
            </p:nvSpPr>
            <p:spPr>
              <a:xfrm>
                <a:off x="901775" y="4165341"/>
                <a:ext cx="2882636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algn="ctr" latinLnBrk="0">
                  <a:buClr>
                    <a:srgbClr val="000000"/>
                  </a:buClr>
                  <a:buFont typeface="Arial"/>
                  <a:buNone/>
                </a:pPr>
                <a:r>
                  <a:rPr lang="en-US" sz="20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Available time for DNNs</a:t>
                </a:r>
                <a:br>
                  <a:rPr lang="en-US" sz="20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2000" b="1" i="0" kern="0" smtClean="0">
                            <a:solidFill>
                              <a:srgbClr val="FF0000"/>
                            </a:solidFill>
                            <a:latin typeface="Cambria Math"/>
                            <a:ea typeface="Calibri"/>
                            <a:cs typeface="Calibri"/>
                            <a:sym typeface="Calibri"/>
                          </a:rPr>
                          <m:t>𝐓</m:t>
                        </m:r>
                      </m:e>
                      <m:sub>
                        <m:r>
                          <a:rPr lang="en-US" sz="2000" b="1" i="0" kern="0" smtClean="0">
                            <a:solidFill>
                              <a:srgbClr val="FF0000"/>
                            </a:solidFill>
                            <a:latin typeface="Cambria Math"/>
                            <a:ea typeface="Calibri"/>
                            <a:cs typeface="Calibri"/>
                            <a:sym typeface="Calibri"/>
                          </a:rPr>
                          <m:t>𝐃</m:t>
                        </m:r>
                      </m:sub>
                    </m:sSub>
                    <m:r>
                      <a:rPr lang="en-US" sz="2000" b="1" i="0" kern="0" smtClean="0">
                        <a:solidFill>
                          <a:srgbClr val="FF0000"/>
                        </a:solidFill>
                        <a:latin typeface="Cambria Math"/>
                        <a:ea typeface="Calibri"/>
                        <a:cs typeface="Calibri"/>
                        <a:sym typeface="Calibri"/>
                      </a:rPr>
                      <m:t>=</m:t>
                    </m:r>
                    <m:f>
                      <m:fPr>
                        <m:ctrlPr>
                          <a:rPr lang="en-US" sz="2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a:rPr lang="en-US" sz="2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𝟏</m:t>
                        </m:r>
                      </m:num>
                      <m:den>
                        <m:r>
                          <a:rPr lang="en-US" sz="2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𝒇</m:t>
                        </m:r>
                      </m:den>
                    </m:f>
                    <m:r>
                      <a:rPr lang="en-US" sz="2000" b="1" i="1" kern="0" smtClean="0">
                        <a:solidFill>
                          <a:srgbClr val="FF0000"/>
                        </a:solidFill>
                        <a:latin typeface="Cambria Math"/>
                        <a:ea typeface="Calibri"/>
                        <a:cs typeface="Calibri"/>
                        <a:sym typeface="Calibri"/>
                      </a:rPr>
                      <m:t>−</m:t>
                    </m:r>
                    <m:sSub>
                      <m:sSubPr>
                        <m:ctrlPr>
                          <a:rPr lang="en-US" sz="20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n-US" sz="2000" b="1" i="1" kern="0" smtClean="0">
                            <a:solidFill>
                              <a:srgbClr val="FF0000"/>
                            </a:solidFill>
                            <a:latin typeface="Cambria Math"/>
                            <a:ea typeface="Calibri"/>
                            <a:cs typeface="Calibri"/>
                            <a:sym typeface="Calibri"/>
                          </a:rPr>
                          <m:t>𝑻</m:t>
                        </m:r>
                      </m:e>
                      <m:sub>
                        <m:r>
                          <a:rPr lang="en-US" sz="2000" b="1" i="1" kern="0" smtClean="0">
                            <a:solidFill>
                              <a:srgbClr val="FF0000"/>
                            </a:solidFill>
                            <a:latin typeface="Cambria Math"/>
                            <a:ea typeface="Calibri"/>
                            <a:cs typeface="Calibri"/>
                            <a:sym typeface="Calibri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US" sz="2000" b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2000" b="1" i="1" kern="0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rPr>
                  <a:t>ms</a:t>
                </a:r>
              </a:p>
            </p:txBody>
          </p:sp>
        </mc:Choice>
        <mc:Fallback xmlns="">
          <p:sp>
            <p:nvSpPr>
              <p:cNvPr id="115" name="Google Shape;179;p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A1C7ABB-3ACA-1342-B52E-5AD22F253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75" y="4165341"/>
                <a:ext cx="2882636" cy="309975"/>
              </a:xfrm>
              <a:prstGeom prst="rect">
                <a:avLst/>
              </a:prstGeom>
              <a:blipFill rotWithShape="1">
                <a:blip r:embed="rId11"/>
                <a:stretch>
                  <a:fillRect t="-9804" b="-1843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Google Shape;179;p14">
                <a:extLst>
                  <a:ext uri="{FF2B5EF4-FFF2-40B4-BE49-F238E27FC236}">
                    <a16:creationId xmlns:a16="http://schemas.microsoft.com/office/drawing/2014/main" id="{3D4D3908-4E80-CE4E-8C62-3E150D5DB292}"/>
                  </a:ext>
                </a:extLst>
              </p:cNvPr>
              <p:cNvSpPr txBox="1"/>
              <p:nvPr/>
            </p:nvSpPr>
            <p:spPr>
              <a:xfrm>
                <a:off x="7830773" y="5533159"/>
                <a:ext cx="389532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atinLnBrk="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/>
                              <a:cs typeface="Calibri"/>
                              <a:sym typeface="Calibri"/>
                            </a:rPr>
                            <m:t>𝑻</m:t>
                          </m:r>
                        </m:e>
                        <m:sub>
                          <m: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/>
                              <a:cs typeface="Calibri"/>
                              <a:sym typeface="Calibri"/>
                            </a:rPr>
                            <m:t>𝑫</m:t>
                          </m:r>
                        </m:sub>
                      </m:sSub>
                    </m:oMath>
                  </m:oMathPara>
                </a14:m>
                <a:endParaRPr lang="en-US" sz="2000" b="1" kern="0" dirty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16" name="Google Shape;179;p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D4D3908-4E80-CE4E-8C62-3E150D5DB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773" y="5533159"/>
                <a:ext cx="389532" cy="309975"/>
              </a:xfrm>
              <a:prstGeom prst="rect">
                <a:avLst/>
              </a:prstGeom>
              <a:blipFill rotWithShape="1">
                <a:blip r:embed="rId12"/>
                <a:stretch>
                  <a:fillRect r="-19048" b="-294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Google Shape;179;p14">
                <a:extLst>
                  <a:ext uri="{FF2B5EF4-FFF2-40B4-BE49-F238E27FC236}">
                    <a16:creationId xmlns:a16="http://schemas.microsoft.com/office/drawing/2014/main" id="{3D4D3908-4E80-CE4E-8C62-3E150D5DB292}"/>
                  </a:ext>
                </a:extLst>
              </p:cNvPr>
              <p:cNvSpPr txBox="1"/>
              <p:nvPr/>
            </p:nvSpPr>
            <p:spPr>
              <a:xfrm>
                <a:off x="8394535" y="5533159"/>
                <a:ext cx="389532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atinLnBrk="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/>
                              <a:cs typeface="Calibri"/>
                              <a:sym typeface="Calibri"/>
                            </a:rPr>
                            <m:t>𝑻</m:t>
                          </m:r>
                        </m:e>
                        <m:sub>
                          <m: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/>
                              <a:cs typeface="Calibri"/>
                              <a:sym typeface="Calibri"/>
                            </a:rPr>
                            <m:t>𝑫</m:t>
                          </m:r>
                        </m:sub>
                      </m:sSub>
                    </m:oMath>
                  </m:oMathPara>
                </a14:m>
                <a:endParaRPr lang="en-US" sz="2000" b="1" kern="0" dirty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17" name="Google Shape;179;p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D4D3908-4E80-CE4E-8C62-3E150D5DB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535" y="5533159"/>
                <a:ext cx="389532" cy="309975"/>
              </a:xfrm>
              <a:prstGeom prst="rect">
                <a:avLst/>
              </a:prstGeom>
              <a:blipFill rotWithShape="1">
                <a:blip r:embed="rId13"/>
                <a:stretch>
                  <a:fillRect r="-18750" b="-294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Google Shape;179;p14">
                <a:extLst>
                  <a:ext uri="{FF2B5EF4-FFF2-40B4-BE49-F238E27FC236}">
                    <a16:creationId xmlns:a16="http://schemas.microsoft.com/office/drawing/2014/main" id="{3D4D3908-4E80-CE4E-8C62-3E150D5DB292}"/>
                  </a:ext>
                </a:extLst>
              </p:cNvPr>
              <p:cNvSpPr txBox="1"/>
              <p:nvPr/>
            </p:nvSpPr>
            <p:spPr>
              <a:xfrm>
                <a:off x="9188759" y="5533159"/>
                <a:ext cx="389532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atinLnBrk="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/>
                              <a:cs typeface="Calibri"/>
                              <a:sym typeface="Calibri"/>
                            </a:rPr>
                            <m:t>𝑻</m:t>
                          </m:r>
                        </m:e>
                        <m:sub>
                          <m: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/>
                              <a:cs typeface="Calibri"/>
                              <a:sym typeface="Calibri"/>
                            </a:rPr>
                            <m:t>𝑫</m:t>
                          </m:r>
                        </m:sub>
                      </m:sSub>
                    </m:oMath>
                  </m:oMathPara>
                </a14:m>
                <a:endParaRPr lang="en-US" sz="2000" b="1" kern="0" dirty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18" name="Google Shape;179;p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D4D3908-4E80-CE4E-8C62-3E150D5DB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759" y="5533159"/>
                <a:ext cx="389532" cy="309975"/>
              </a:xfrm>
              <a:prstGeom prst="rect">
                <a:avLst/>
              </a:prstGeom>
              <a:blipFill rotWithShape="1">
                <a:blip r:embed="rId14"/>
                <a:stretch>
                  <a:fillRect r="-18750" b="-294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Google Shape;179;p14">
                <a:extLst>
                  <a:ext uri="{FF2B5EF4-FFF2-40B4-BE49-F238E27FC236}">
                    <a16:creationId xmlns:a16="http://schemas.microsoft.com/office/drawing/2014/main" id="{3D4D3908-4E80-CE4E-8C62-3E150D5DB292}"/>
                  </a:ext>
                </a:extLst>
              </p:cNvPr>
              <p:cNvSpPr txBox="1"/>
              <p:nvPr/>
            </p:nvSpPr>
            <p:spPr>
              <a:xfrm>
                <a:off x="10652369" y="5533159"/>
                <a:ext cx="389532" cy="30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atinLnBrk="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/>
                              <a:cs typeface="Calibri"/>
                              <a:sym typeface="Calibri"/>
                            </a:rPr>
                            <m:t>𝑻</m:t>
                          </m:r>
                        </m:e>
                        <m:sub>
                          <m:r>
                            <a:rPr lang="en-US" altLang="ko-KR" sz="2000" b="1" i="1" kern="0" smtClean="0">
                              <a:solidFill>
                                <a:srgbClr val="FF0000"/>
                              </a:solidFill>
                              <a:latin typeface="Cambria Math"/>
                              <a:cs typeface="Calibri"/>
                              <a:sym typeface="Calibri"/>
                            </a:rPr>
                            <m:t>𝑫</m:t>
                          </m:r>
                        </m:sub>
                      </m:sSub>
                    </m:oMath>
                  </m:oMathPara>
                </a14:m>
                <a:endParaRPr lang="en-US" sz="2000" b="1" kern="0" dirty="0">
                  <a:solidFill>
                    <a:srgbClr val="FF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19" name="Google Shape;179;p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D4D3908-4E80-CE4E-8C62-3E150D5DB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2369" y="5533159"/>
                <a:ext cx="389532" cy="309975"/>
              </a:xfrm>
              <a:prstGeom prst="rect">
                <a:avLst/>
              </a:prstGeom>
              <a:blipFill rotWithShape="1">
                <a:blip r:embed="rId15"/>
                <a:stretch>
                  <a:fillRect r="-18750" b="-294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56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/>
      <p:bldP spid="140" grpId="0" animBg="1"/>
      <p:bldP spid="141" grpId="0" animBg="1"/>
      <p:bldP spid="142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7" grpId="0"/>
      <p:bldP spid="178" grpId="0"/>
      <p:bldP spid="179" grpId="0"/>
      <p:bldP spid="180" grpId="0"/>
      <p:bldP spid="181" grpId="0"/>
      <p:bldP spid="182" grpId="0"/>
      <p:bldP spid="116" grpId="0"/>
      <p:bldP spid="117" grpId="0"/>
      <p:bldP spid="118" grpId="0"/>
      <p:bldP spid="1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FDF830-DF12-A246-B2FC-5B4DB9BD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Pseudo-Preemptive GPU Coordinator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B4C803-E951-704B-AC19-C4800B90E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ko-KR" dirty="0"/>
              <a:t>Design philosophy</a:t>
            </a:r>
          </a:p>
          <a:p>
            <a:pPr lvl="1">
              <a:lnSpc>
                <a:spcPct val="110000"/>
              </a:lnSpc>
            </a:pPr>
            <a:r>
              <a:rPr lang="en-US" altLang="ko-KR" b="1" dirty="0"/>
              <a:t>Rendering</a:t>
            </a:r>
            <a:r>
              <a:rPr lang="en-US" altLang="ko-KR" dirty="0"/>
              <a:t>: triggered at target frame rate</a:t>
            </a:r>
          </a:p>
          <a:p>
            <a:pPr lvl="1">
              <a:lnSpc>
                <a:spcPct val="110000"/>
              </a:lnSpc>
            </a:pPr>
            <a:r>
              <a:rPr lang="en-US" altLang="ko-KR" b="1" dirty="0"/>
              <a:t>DNNs</a:t>
            </a:r>
            <a:r>
              <a:rPr lang="en-US" altLang="ko-KR" dirty="0"/>
              <a:t>: priority-based scheduling between rendering events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D5F89B-8DD5-0B40-883B-36030AC3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3693839" y="3323701"/>
            <a:ext cx="2304897" cy="874071"/>
            <a:chOff x="3549953" y="3237637"/>
            <a:chExt cx="2304897" cy="874071"/>
          </a:xfrm>
        </p:grpSpPr>
        <p:sp>
          <p:nvSpPr>
            <p:cNvPr id="482" name="직사각형 481">
              <a:extLst>
                <a:ext uri="{FF2B5EF4-FFF2-40B4-BE49-F238E27FC236}">
                  <a16:creationId xmlns:a16="http://schemas.microsoft.com/office/drawing/2014/main" id="{23531F42-DFE8-5040-926B-96D2BAE175F4}"/>
                </a:ext>
              </a:extLst>
            </p:cNvPr>
            <p:cNvSpPr/>
            <p:nvPr/>
          </p:nvSpPr>
          <p:spPr>
            <a:xfrm>
              <a:off x="3629730" y="3735363"/>
              <a:ext cx="327509" cy="356273"/>
            </a:xfrm>
            <a:prstGeom prst="rect">
              <a:avLst/>
            </a:prstGeom>
            <a:solidFill>
              <a:srgbClr val="4F81BD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3" name="직사각형 482">
              <a:extLst>
                <a:ext uri="{FF2B5EF4-FFF2-40B4-BE49-F238E27FC236}">
                  <a16:creationId xmlns:a16="http://schemas.microsoft.com/office/drawing/2014/main" id="{D0A81D56-B1D3-7D41-83E5-D8CC2DF3D15F}"/>
                </a:ext>
              </a:extLst>
            </p:cNvPr>
            <p:cNvSpPr/>
            <p:nvPr/>
          </p:nvSpPr>
          <p:spPr>
            <a:xfrm>
              <a:off x="4074948" y="3735363"/>
              <a:ext cx="327509" cy="356273"/>
            </a:xfrm>
            <a:prstGeom prst="rect">
              <a:avLst/>
            </a:prstGeom>
            <a:solidFill>
              <a:srgbClr val="4F81BD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4" name="직사각형 483">
              <a:extLst>
                <a:ext uri="{FF2B5EF4-FFF2-40B4-BE49-F238E27FC236}">
                  <a16:creationId xmlns:a16="http://schemas.microsoft.com/office/drawing/2014/main" id="{CDAEC6DF-66ED-864E-9C5E-3345A3A71B31}"/>
                </a:ext>
              </a:extLst>
            </p:cNvPr>
            <p:cNvSpPr/>
            <p:nvPr/>
          </p:nvSpPr>
          <p:spPr>
            <a:xfrm>
              <a:off x="4520166" y="3735363"/>
              <a:ext cx="327509" cy="356273"/>
            </a:xfrm>
            <a:prstGeom prst="rect">
              <a:avLst/>
            </a:prstGeom>
            <a:solidFill>
              <a:srgbClr val="4F81BD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5" name="직사각형 484">
              <a:extLst>
                <a:ext uri="{FF2B5EF4-FFF2-40B4-BE49-F238E27FC236}">
                  <a16:creationId xmlns:a16="http://schemas.microsoft.com/office/drawing/2014/main" id="{80A95180-206A-B24B-B558-CE9F515EB83A}"/>
                </a:ext>
              </a:extLst>
            </p:cNvPr>
            <p:cNvSpPr/>
            <p:nvPr/>
          </p:nvSpPr>
          <p:spPr>
            <a:xfrm>
              <a:off x="4965385" y="3735363"/>
              <a:ext cx="327509" cy="356273"/>
            </a:xfrm>
            <a:prstGeom prst="rect">
              <a:avLst/>
            </a:prstGeom>
            <a:solidFill>
              <a:srgbClr val="4F81BD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6" name="직사각형 485">
              <a:extLst>
                <a:ext uri="{FF2B5EF4-FFF2-40B4-BE49-F238E27FC236}">
                  <a16:creationId xmlns:a16="http://schemas.microsoft.com/office/drawing/2014/main" id="{F2A77043-3716-6E48-82D6-D5BF5D657ECF}"/>
                </a:ext>
              </a:extLst>
            </p:cNvPr>
            <p:cNvSpPr/>
            <p:nvPr/>
          </p:nvSpPr>
          <p:spPr>
            <a:xfrm>
              <a:off x="5410600" y="3735363"/>
              <a:ext cx="327509" cy="356273"/>
            </a:xfrm>
            <a:prstGeom prst="rect">
              <a:avLst/>
            </a:prstGeom>
            <a:solidFill>
              <a:srgbClr val="4F81BD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487" name="그룹 486">
              <a:extLst>
                <a:ext uri="{FF2B5EF4-FFF2-40B4-BE49-F238E27FC236}">
                  <a16:creationId xmlns:a16="http://schemas.microsoft.com/office/drawing/2014/main" id="{54AA3114-5F1B-E04E-964B-F4FF69B9657D}"/>
                </a:ext>
              </a:extLst>
            </p:cNvPr>
            <p:cNvGrpSpPr/>
            <p:nvPr/>
          </p:nvGrpSpPr>
          <p:grpSpPr>
            <a:xfrm>
              <a:off x="3549953" y="3727872"/>
              <a:ext cx="2304897" cy="383836"/>
              <a:chOff x="4602087" y="3060691"/>
              <a:chExt cx="1368784" cy="383836"/>
            </a:xfrm>
          </p:grpSpPr>
          <p:cxnSp>
            <p:nvCxnSpPr>
              <p:cNvPr id="489" name="직선 연결선 53">
                <a:extLst>
                  <a:ext uri="{FF2B5EF4-FFF2-40B4-BE49-F238E27FC236}">
                    <a16:creationId xmlns:a16="http://schemas.microsoft.com/office/drawing/2014/main" id="{8373295A-85A1-3E4E-B51E-D97C9491A229}"/>
                  </a:ext>
                </a:extLst>
              </p:cNvPr>
              <p:cNvCxnSpPr/>
              <p:nvPr/>
            </p:nvCxnSpPr>
            <p:spPr>
              <a:xfrm>
                <a:off x="4602087" y="3068960"/>
                <a:ext cx="136878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90" name="직선 연결선 54">
                <a:extLst>
                  <a:ext uri="{FF2B5EF4-FFF2-40B4-BE49-F238E27FC236}">
                    <a16:creationId xmlns:a16="http://schemas.microsoft.com/office/drawing/2014/main" id="{E0610F4D-0F31-FB4C-BB9E-07D5B7DCC2E7}"/>
                  </a:ext>
                </a:extLst>
              </p:cNvPr>
              <p:cNvCxnSpPr/>
              <p:nvPr/>
            </p:nvCxnSpPr>
            <p:spPr>
              <a:xfrm>
                <a:off x="4602087" y="3434864"/>
                <a:ext cx="136878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91" name="직선 연결선 63">
                <a:extLst>
                  <a:ext uri="{FF2B5EF4-FFF2-40B4-BE49-F238E27FC236}">
                    <a16:creationId xmlns:a16="http://schemas.microsoft.com/office/drawing/2014/main" id="{A1BF758D-535C-594A-A7ED-14AE5F856757}"/>
                  </a:ext>
                </a:extLst>
              </p:cNvPr>
              <p:cNvCxnSpPr/>
              <p:nvPr/>
            </p:nvCxnSpPr>
            <p:spPr>
              <a:xfrm>
                <a:off x="4602719" y="3060691"/>
                <a:ext cx="0" cy="38383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488" name="Google Shape;179;p14">
              <a:extLst>
                <a:ext uri="{FF2B5EF4-FFF2-40B4-BE49-F238E27FC236}">
                  <a16:creationId xmlns:a16="http://schemas.microsoft.com/office/drawing/2014/main" id="{392E7C73-F5EB-9C42-A3A4-2250BB34F097}"/>
                </a:ext>
              </a:extLst>
            </p:cNvPr>
            <p:cNvSpPr txBox="1"/>
            <p:nvPr/>
          </p:nvSpPr>
          <p:spPr>
            <a:xfrm>
              <a:off x="3776753" y="3237637"/>
              <a:ext cx="1785577" cy="2108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DNN 1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911173" y="3323701"/>
            <a:ext cx="2323295" cy="874071"/>
            <a:chOff x="911173" y="3237637"/>
            <a:chExt cx="2323295" cy="874071"/>
          </a:xfrm>
        </p:grpSpPr>
        <p:sp>
          <p:nvSpPr>
            <p:cNvPr id="493" name="직사각형 492">
              <a:extLst>
                <a:ext uri="{FF2B5EF4-FFF2-40B4-BE49-F238E27FC236}">
                  <a16:creationId xmlns:a16="http://schemas.microsoft.com/office/drawing/2014/main" id="{8B9435A7-F92D-A445-B6D9-FA4ED9B0C733}"/>
                </a:ext>
              </a:extLst>
            </p:cNvPr>
            <p:cNvSpPr/>
            <p:nvPr/>
          </p:nvSpPr>
          <p:spPr>
            <a:xfrm>
              <a:off x="1039239" y="3735363"/>
              <a:ext cx="115704" cy="356273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4" name="직사각형 493">
              <a:extLst>
                <a:ext uri="{FF2B5EF4-FFF2-40B4-BE49-F238E27FC236}">
                  <a16:creationId xmlns:a16="http://schemas.microsoft.com/office/drawing/2014/main" id="{695A616E-F713-0242-9A4E-8DFFA46272BC}"/>
                </a:ext>
              </a:extLst>
            </p:cNvPr>
            <p:cNvSpPr/>
            <p:nvPr/>
          </p:nvSpPr>
          <p:spPr>
            <a:xfrm>
              <a:off x="1489398" y="3735363"/>
              <a:ext cx="115704" cy="356273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5" name="직사각형 494">
              <a:extLst>
                <a:ext uri="{FF2B5EF4-FFF2-40B4-BE49-F238E27FC236}">
                  <a16:creationId xmlns:a16="http://schemas.microsoft.com/office/drawing/2014/main" id="{07E7443C-AA9C-6E4A-BC13-AE9CCB6C3790}"/>
                </a:ext>
              </a:extLst>
            </p:cNvPr>
            <p:cNvSpPr/>
            <p:nvPr/>
          </p:nvSpPr>
          <p:spPr>
            <a:xfrm>
              <a:off x="1939557" y="3735363"/>
              <a:ext cx="115704" cy="356273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6" name="직사각형 495">
              <a:extLst>
                <a:ext uri="{FF2B5EF4-FFF2-40B4-BE49-F238E27FC236}">
                  <a16:creationId xmlns:a16="http://schemas.microsoft.com/office/drawing/2014/main" id="{E869C975-99A0-EE46-92D3-B6C3CAC15BC0}"/>
                </a:ext>
              </a:extLst>
            </p:cNvPr>
            <p:cNvSpPr/>
            <p:nvPr/>
          </p:nvSpPr>
          <p:spPr>
            <a:xfrm>
              <a:off x="2389716" y="3735363"/>
              <a:ext cx="115704" cy="356273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7" name="직사각형 496">
              <a:extLst>
                <a:ext uri="{FF2B5EF4-FFF2-40B4-BE49-F238E27FC236}">
                  <a16:creationId xmlns:a16="http://schemas.microsoft.com/office/drawing/2014/main" id="{4DD989D0-1F9B-F047-86E1-229D2288F584}"/>
                </a:ext>
              </a:extLst>
            </p:cNvPr>
            <p:cNvSpPr/>
            <p:nvPr/>
          </p:nvSpPr>
          <p:spPr>
            <a:xfrm>
              <a:off x="2839875" y="3735363"/>
              <a:ext cx="115704" cy="356273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8" name="Google Shape;179;p14">
              <a:extLst>
                <a:ext uri="{FF2B5EF4-FFF2-40B4-BE49-F238E27FC236}">
                  <a16:creationId xmlns:a16="http://schemas.microsoft.com/office/drawing/2014/main" id="{30BA8B4F-568E-5946-AA00-109B4DACA281}"/>
                </a:ext>
              </a:extLst>
            </p:cNvPr>
            <p:cNvSpPr txBox="1"/>
            <p:nvPr/>
          </p:nvSpPr>
          <p:spPr>
            <a:xfrm>
              <a:off x="1133021" y="3237637"/>
              <a:ext cx="1799830" cy="2108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Rendering</a:t>
              </a:r>
            </a:p>
          </p:txBody>
        </p:sp>
        <p:sp>
          <p:nvSpPr>
            <p:cNvPr id="499" name="직사각형 498">
              <a:extLst>
                <a:ext uri="{FF2B5EF4-FFF2-40B4-BE49-F238E27FC236}">
                  <a16:creationId xmlns:a16="http://schemas.microsoft.com/office/drawing/2014/main" id="{9E343D31-2F2B-DA46-AF60-41393F1A55F5}"/>
                </a:ext>
              </a:extLst>
            </p:cNvPr>
            <p:cNvSpPr/>
            <p:nvPr/>
          </p:nvSpPr>
          <p:spPr>
            <a:xfrm>
              <a:off x="1264319" y="3735363"/>
              <a:ext cx="115704" cy="356273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0" name="직사각형 499">
              <a:extLst>
                <a:ext uri="{FF2B5EF4-FFF2-40B4-BE49-F238E27FC236}">
                  <a16:creationId xmlns:a16="http://schemas.microsoft.com/office/drawing/2014/main" id="{515094C2-706F-AF41-8F85-F169D48FEE26}"/>
                </a:ext>
              </a:extLst>
            </p:cNvPr>
            <p:cNvSpPr/>
            <p:nvPr/>
          </p:nvSpPr>
          <p:spPr>
            <a:xfrm>
              <a:off x="1714478" y="3735363"/>
              <a:ext cx="115704" cy="356273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1" name="직사각형 500">
              <a:extLst>
                <a:ext uri="{FF2B5EF4-FFF2-40B4-BE49-F238E27FC236}">
                  <a16:creationId xmlns:a16="http://schemas.microsoft.com/office/drawing/2014/main" id="{7F0C5B9D-C8BD-A547-BF30-19E4289DE0CE}"/>
                </a:ext>
              </a:extLst>
            </p:cNvPr>
            <p:cNvSpPr/>
            <p:nvPr/>
          </p:nvSpPr>
          <p:spPr>
            <a:xfrm>
              <a:off x="2164637" y="3735363"/>
              <a:ext cx="115704" cy="356273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2" name="직사각형 501">
              <a:extLst>
                <a:ext uri="{FF2B5EF4-FFF2-40B4-BE49-F238E27FC236}">
                  <a16:creationId xmlns:a16="http://schemas.microsoft.com/office/drawing/2014/main" id="{DEA63BD8-C9FF-3449-B3E8-1F13CB4B366C}"/>
                </a:ext>
              </a:extLst>
            </p:cNvPr>
            <p:cNvSpPr/>
            <p:nvPr/>
          </p:nvSpPr>
          <p:spPr>
            <a:xfrm>
              <a:off x="2614795" y="3735363"/>
              <a:ext cx="115704" cy="356273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3" name="직사각형 502">
              <a:extLst>
                <a:ext uri="{FF2B5EF4-FFF2-40B4-BE49-F238E27FC236}">
                  <a16:creationId xmlns:a16="http://schemas.microsoft.com/office/drawing/2014/main" id="{5B509918-2DCF-7E43-9485-0B23E9979523}"/>
                </a:ext>
              </a:extLst>
            </p:cNvPr>
            <p:cNvSpPr/>
            <p:nvPr/>
          </p:nvSpPr>
          <p:spPr>
            <a:xfrm>
              <a:off x="3064954" y="3735363"/>
              <a:ext cx="115704" cy="356273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504" name="그룹 503">
              <a:extLst>
                <a:ext uri="{FF2B5EF4-FFF2-40B4-BE49-F238E27FC236}">
                  <a16:creationId xmlns:a16="http://schemas.microsoft.com/office/drawing/2014/main" id="{A2DFD707-4B5B-6144-AE3E-D5B478C3E0DA}"/>
                </a:ext>
              </a:extLst>
            </p:cNvPr>
            <p:cNvGrpSpPr/>
            <p:nvPr/>
          </p:nvGrpSpPr>
          <p:grpSpPr>
            <a:xfrm>
              <a:off x="911173" y="3727872"/>
              <a:ext cx="2323295" cy="383836"/>
              <a:chOff x="4602087" y="3060691"/>
              <a:chExt cx="1368784" cy="383836"/>
            </a:xfrm>
          </p:grpSpPr>
          <p:cxnSp>
            <p:nvCxnSpPr>
              <p:cNvPr id="505" name="직선 연결선 53">
                <a:extLst>
                  <a:ext uri="{FF2B5EF4-FFF2-40B4-BE49-F238E27FC236}">
                    <a16:creationId xmlns:a16="http://schemas.microsoft.com/office/drawing/2014/main" id="{6FA4E6E0-99D1-E842-8756-6AC4048BFDDA}"/>
                  </a:ext>
                </a:extLst>
              </p:cNvPr>
              <p:cNvCxnSpPr/>
              <p:nvPr/>
            </p:nvCxnSpPr>
            <p:spPr>
              <a:xfrm>
                <a:off x="4602087" y="3068960"/>
                <a:ext cx="136878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06" name="직선 연결선 54">
                <a:extLst>
                  <a:ext uri="{FF2B5EF4-FFF2-40B4-BE49-F238E27FC236}">
                    <a16:creationId xmlns:a16="http://schemas.microsoft.com/office/drawing/2014/main" id="{DCF170F6-A93C-B644-BCEE-2BA209806F05}"/>
                  </a:ext>
                </a:extLst>
              </p:cNvPr>
              <p:cNvCxnSpPr/>
              <p:nvPr/>
            </p:nvCxnSpPr>
            <p:spPr>
              <a:xfrm>
                <a:off x="4602087" y="3434864"/>
                <a:ext cx="136878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07" name="직선 연결선 63">
                <a:extLst>
                  <a:ext uri="{FF2B5EF4-FFF2-40B4-BE49-F238E27FC236}">
                    <a16:creationId xmlns:a16="http://schemas.microsoft.com/office/drawing/2014/main" id="{8E6A17DD-C064-5C44-AD78-FE40DC35B24F}"/>
                  </a:ext>
                </a:extLst>
              </p:cNvPr>
              <p:cNvCxnSpPr/>
              <p:nvPr/>
            </p:nvCxnSpPr>
            <p:spPr>
              <a:xfrm>
                <a:off x="4602719" y="3060691"/>
                <a:ext cx="0" cy="38383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12" name="그룹 11"/>
          <p:cNvGrpSpPr/>
          <p:nvPr/>
        </p:nvGrpSpPr>
        <p:grpSpPr>
          <a:xfrm>
            <a:off x="6458107" y="3323701"/>
            <a:ext cx="2304897" cy="874071"/>
            <a:chOff x="6156467" y="3237637"/>
            <a:chExt cx="2304897" cy="874071"/>
          </a:xfrm>
        </p:grpSpPr>
        <p:sp>
          <p:nvSpPr>
            <p:cNvPr id="509" name="직사각형 508">
              <a:extLst>
                <a:ext uri="{FF2B5EF4-FFF2-40B4-BE49-F238E27FC236}">
                  <a16:creationId xmlns:a16="http://schemas.microsoft.com/office/drawing/2014/main" id="{B900358B-0146-EE40-9ED8-AE9D1732E3CE}"/>
                </a:ext>
              </a:extLst>
            </p:cNvPr>
            <p:cNvSpPr/>
            <p:nvPr/>
          </p:nvSpPr>
          <p:spPr>
            <a:xfrm>
              <a:off x="6236244" y="3735363"/>
              <a:ext cx="327509" cy="356273"/>
            </a:xfrm>
            <a:prstGeom prst="rect">
              <a:avLst/>
            </a:prstGeom>
            <a:pattFill prst="wdDnDiag">
              <a:fgClr>
                <a:srgbClr val="4F81BD"/>
              </a:fgClr>
              <a:bgClr>
                <a:sysClr val="window" lastClr="FFFFFF"/>
              </a:bgClr>
            </a:patt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0" name="직사각형 509">
              <a:extLst>
                <a:ext uri="{FF2B5EF4-FFF2-40B4-BE49-F238E27FC236}">
                  <a16:creationId xmlns:a16="http://schemas.microsoft.com/office/drawing/2014/main" id="{6F98F612-5D89-FE44-AC3C-8DBEC47BF7AC}"/>
                </a:ext>
              </a:extLst>
            </p:cNvPr>
            <p:cNvSpPr/>
            <p:nvPr/>
          </p:nvSpPr>
          <p:spPr>
            <a:xfrm>
              <a:off x="6681462" y="3735363"/>
              <a:ext cx="327509" cy="356273"/>
            </a:xfrm>
            <a:prstGeom prst="rect">
              <a:avLst/>
            </a:prstGeom>
            <a:pattFill prst="wdDnDiag">
              <a:fgClr>
                <a:srgbClr val="4F81BD"/>
              </a:fgClr>
              <a:bgClr>
                <a:sysClr val="window" lastClr="FFFFFF"/>
              </a:bgClr>
            </a:patt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1" name="직사각형 510">
              <a:extLst>
                <a:ext uri="{FF2B5EF4-FFF2-40B4-BE49-F238E27FC236}">
                  <a16:creationId xmlns:a16="http://schemas.microsoft.com/office/drawing/2014/main" id="{5776429D-B962-D742-A927-8979B59C1B40}"/>
                </a:ext>
              </a:extLst>
            </p:cNvPr>
            <p:cNvSpPr/>
            <p:nvPr/>
          </p:nvSpPr>
          <p:spPr>
            <a:xfrm>
              <a:off x="7126680" y="3735363"/>
              <a:ext cx="327509" cy="356273"/>
            </a:xfrm>
            <a:prstGeom prst="rect">
              <a:avLst/>
            </a:prstGeom>
            <a:pattFill prst="wdDnDiag">
              <a:fgClr>
                <a:srgbClr val="4F81BD"/>
              </a:fgClr>
              <a:bgClr>
                <a:sysClr val="window" lastClr="FFFFFF"/>
              </a:bgClr>
            </a:patt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2" name="직사각형 511">
              <a:extLst>
                <a:ext uri="{FF2B5EF4-FFF2-40B4-BE49-F238E27FC236}">
                  <a16:creationId xmlns:a16="http://schemas.microsoft.com/office/drawing/2014/main" id="{9C3624BE-909D-394E-B7FC-3E7D158571E3}"/>
                </a:ext>
              </a:extLst>
            </p:cNvPr>
            <p:cNvSpPr/>
            <p:nvPr/>
          </p:nvSpPr>
          <p:spPr>
            <a:xfrm>
              <a:off x="7571899" y="3735363"/>
              <a:ext cx="327509" cy="356273"/>
            </a:xfrm>
            <a:prstGeom prst="rect">
              <a:avLst/>
            </a:prstGeom>
            <a:pattFill prst="wdDnDiag">
              <a:fgClr>
                <a:srgbClr val="4F81BD"/>
              </a:fgClr>
              <a:bgClr>
                <a:sysClr val="window" lastClr="FFFFFF"/>
              </a:bgClr>
            </a:patt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3" name="직사각형 512">
              <a:extLst>
                <a:ext uri="{FF2B5EF4-FFF2-40B4-BE49-F238E27FC236}">
                  <a16:creationId xmlns:a16="http://schemas.microsoft.com/office/drawing/2014/main" id="{941E5193-1EFF-E045-935F-9E1EFD52DE18}"/>
                </a:ext>
              </a:extLst>
            </p:cNvPr>
            <p:cNvSpPr/>
            <p:nvPr/>
          </p:nvSpPr>
          <p:spPr>
            <a:xfrm>
              <a:off x="8017114" y="3735363"/>
              <a:ext cx="327509" cy="356273"/>
            </a:xfrm>
            <a:prstGeom prst="rect">
              <a:avLst/>
            </a:prstGeom>
            <a:pattFill prst="wdDnDiag">
              <a:fgClr>
                <a:srgbClr val="4F81BD"/>
              </a:fgClr>
              <a:bgClr>
                <a:sysClr val="window" lastClr="FFFFFF"/>
              </a:bgClr>
            </a:patt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514" name="그룹 513">
              <a:extLst>
                <a:ext uri="{FF2B5EF4-FFF2-40B4-BE49-F238E27FC236}">
                  <a16:creationId xmlns:a16="http://schemas.microsoft.com/office/drawing/2014/main" id="{4F17C902-2CF8-D74E-80D7-B79DE3A366C2}"/>
                </a:ext>
              </a:extLst>
            </p:cNvPr>
            <p:cNvGrpSpPr/>
            <p:nvPr/>
          </p:nvGrpSpPr>
          <p:grpSpPr>
            <a:xfrm>
              <a:off x="6156467" y="3727872"/>
              <a:ext cx="2304897" cy="383836"/>
              <a:chOff x="4602087" y="3060691"/>
              <a:chExt cx="1368784" cy="383836"/>
            </a:xfrm>
          </p:grpSpPr>
          <p:cxnSp>
            <p:nvCxnSpPr>
              <p:cNvPr id="516" name="직선 연결선 53">
                <a:extLst>
                  <a:ext uri="{FF2B5EF4-FFF2-40B4-BE49-F238E27FC236}">
                    <a16:creationId xmlns:a16="http://schemas.microsoft.com/office/drawing/2014/main" id="{1FE17F2F-993B-2343-9E7E-DD401AD4025C}"/>
                  </a:ext>
                </a:extLst>
              </p:cNvPr>
              <p:cNvCxnSpPr/>
              <p:nvPr/>
            </p:nvCxnSpPr>
            <p:spPr>
              <a:xfrm>
                <a:off x="4602087" y="3068960"/>
                <a:ext cx="136878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17" name="직선 연결선 54">
                <a:extLst>
                  <a:ext uri="{FF2B5EF4-FFF2-40B4-BE49-F238E27FC236}">
                    <a16:creationId xmlns:a16="http://schemas.microsoft.com/office/drawing/2014/main" id="{D07C4BAB-5FC2-B64F-BCE6-4561DF3BE3E4}"/>
                  </a:ext>
                </a:extLst>
              </p:cNvPr>
              <p:cNvCxnSpPr/>
              <p:nvPr/>
            </p:nvCxnSpPr>
            <p:spPr>
              <a:xfrm>
                <a:off x="4602087" y="3434864"/>
                <a:ext cx="136878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18" name="직선 연결선 63">
                <a:extLst>
                  <a:ext uri="{FF2B5EF4-FFF2-40B4-BE49-F238E27FC236}">
                    <a16:creationId xmlns:a16="http://schemas.microsoft.com/office/drawing/2014/main" id="{CFD29AB4-60ED-C845-8FC6-78CD779198F0}"/>
                  </a:ext>
                </a:extLst>
              </p:cNvPr>
              <p:cNvCxnSpPr/>
              <p:nvPr/>
            </p:nvCxnSpPr>
            <p:spPr>
              <a:xfrm>
                <a:off x="4602719" y="3060691"/>
                <a:ext cx="0" cy="38383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515" name="Google Shape;179;p14">
              <a:extLst>
                <a:ext uri="{FF2B5EF4-FFF2-40B4-BE49-F238E27FC236}">
                  <a16:creationId xmlns:a16="http://schemas.microsoft.com/office/drawing/2014/main" id="{D6C6593E-FFC1-494A-ABAF-456EA5CC9494}"/>
                </a:ext>
              </a:extLst>
            </p:cNvPr>
            <p:cNvSpPr txBox="1"/>
            <p:nvPr/>
          </p:nvSpPr>
          <p:spPr>
            <a:xfrm>
              <a:off x="6383267" y="3237637"/>
              <a:ext cx="1785577" cy="2108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DNN 2</a:t>
              </a:r>
            </a:p>
          </p:txBody>
        </p:sp>
      </p:grpSp>
      <p:sp>
        <p:nvSpPr>
          <p:cNvPr id="520" name="직사각형 519">
            <a:extLst>
              <a:ext uri="{FF2B5EF4-FFF2-40B4-BE49-F238E27FC236}">
                <a16:creationId xmlns:a16="http://schemas.microsoft.com/office/drawing/2014/main" id="{0E899F53-B217-7547-89BF-E1F4134753AF}"/>
              </a:ext>
            </a:extLst>
          </p:cNvPr>
          <p:cNvSpPr/>
          <p:nvPr/>
        </p:nvSpPr>
        <p:spPr>
          <a:xfrm>
            <a:off x="9302153" y="3821427"/>
            <a:ext cx="327509" cy="356273"/>
          </a:xfrm>
          <a:prstGeom prst="rect">
            <a:avLst/>
          </a:prstGeom>
          <a:pattFill prst="pct5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1" name="직사각형 520">
            <a:extLst>
              <a:ext uri="{FF2B5EF4-FFF2-40B4-BE49-F238E27FC236}">
                <a16:creationId xmlns:a16="http://schemas.microsoft.com/office/drawing/2014/main" id="{BC8AFD2F-E89F-3E4C-B86D-A4BB19953F06}"/>
              </a:ext>
            </a:extLst>
          </p:cNvPr>
          <p:cNvSpPr/>
          <p:nvPr/>
        </p:nvSpPr>
        <p:spPr>
          <a:xfrm>
            <a:off x="9747371" y="3821427"/>
            <a:ext cx="327509" cy="356273"/>
          </a:xfrm>
          <a:prstGeom prst="rect">
            <a:avLst/>
          </a:prstGeom>
          <a:pattFill prst="pct5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2" name="직사각형 521">
            <a:extLst>
              <a:ext uri="{FF2B5EF4-FFF2-40B4-BE49-F238E27FC236}">
                <a16:creationId xmlns:a16="http://schemas.microsoft.com/office/drawing/2014/main" id="{F4AEC7DE-598A-4545-9E75-40E109E4E208}"/>
              </a:ext>
            </a:extLst>
          </p:cNvPr>
          <p:cNvSpPr/>
          <p:nvPr/>
        </p:nvSpPr>
        <p:spPr>
          <a:xfrm>
            <a:off x="10192589" y="3821427"/>
            <a:ext cx="327509" cy="356273"/>
          </a:xfrm>
          <a:prstGeom prst="rect">
            <a:avLst/>
          </a:prstGeom>
          <a:pattFill prst="pct5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3" name="직사각형 522">
            <a:extLst>
              <a:ext uri="{FF2B5EF4-FFF2-40B4-BE49-F238E27FC236}">
                <a16:creationId xmlns:a16="http://schemas.microsoft.com/office/drawing/2014/main" id="{9E34BFCF-7BE7-8343-AEC6-0DD7FE37305B}"/>
              </a:ext>
            </a:extLst>
          </p:cNvPr>
          <p:cNvSpPr/>
          <p:nvPr/>
        </p:nvSpPr>
        <p:spPr>
          <a:xfrm>
            <a:off x="10637808" y="3821427"/>
            <a:ext cx="327509" cy="356273"/>
          </a:xfrm>
          <a:prstGeom prst="rect">
            <a:avLst/>
          </a:prstGeom>
          <a:pattFill prst="pct5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4" name="직사각형 523">
            <a:extLst>
              <a:ext uri="{FF2B5EF4-FFF2-40B4-BE49-F238E27FC236}">
                <a16:creationId xmlns:a16="http://schemas.microsoft.com/office/drawing/2014/main" id="{2B5A84CC-EEC6-A243-BF65-A4A36550A9C0}"/>
              </a:ext>
            </a:extLst>
          </p:cNvPr>
          <p:cNvSpPr/>
          <p:nvPr/>
        </p:nvSpPr>
        <p:spPr>
          <a:xfrm>
            <a:off x="11083023" y="3821427"/>
            <a:ext cx="327509" cy="356273"/>
          </a:xfrm>
          <a:prstGeom prst="rect">
            <a:avLst/>
          </a:prstGeom>
          <a:pattFill prst="pct5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9222376" y="3323701"/>
            <a:ext cx="2304897" cy="874071"/>
            <a:chOff x="9222376" y="3237637"/>
            <a:chExt cx="2304897" cy="874071"/>
          </a:xfrm>
        </p:grpSpPr>
        <p:grpSp>
          <p:nvGrpSpPr>
            <p:cNvPr id="525" name="그룹 524">
              <a:extLst>
                <a:ext uri="{FF2B5EF4-FFF2-40B4-BE49-F238E27FC236}">
                  <a16:creationId xmlns:a16="http://schemas.microsoft.com/office/drawing/2014/main" id="{753FCD71-B8C1-864F-840C-44ECD0D13D90}"/>
                </a:ext>
              </a:extLst>
            </p:cNvPr>
            <p:cNvGrpSpPr/>
            <p:nvPr/>
          </p:nvGrpSpPr>
          <p:grpSpPr>
            <a:xfrm>
              <a:off x="9222376" y="3727872"/>
              <a:ext cx="2304897" cy="383836"/>
              <a:chOff x="4602087" y="3060691"/>
              <a:chExt cx="1368784" cy="383836"/>
            </a:xfrm>
          </p:grpSpPr>
          <p:cxnSp>
            <p:nvCxnSpPr>
              <p:cNvPr id="527" name="직선 연결선 53">
                <a:extLst>
                  <a:ext uri="{FF2B5EF4-FFF2-40B4-BE49-F238E27FC236}">
                    <a16:creationId xmlns:a16="http://schemas.microsoft.com/office/drawing/2014/main" id="{321BF9A0-1BFB-8C44-9AEE-B7A69FBC17ED}"/>
                  </a:ext>
                </a:extLst>
              </p:cNvPr>
              <p:cNvCxnSpPr/>
              <p:nvPr/>
            </p:nvCxnSpPr>
            <p:spPr>
              <a:xfrm>
                <a:off x="4602087" y="3068960"/>
                <a:ext cx="136878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28" name="직선 연결선 54">
                <a:extLst>
                  <a:ext uri="{FF2B5EF4-FFF2-40B4-BE49-F238E27FC236}">
                    <a16:creationId xmlns:a16="http://schemas.microsoft.com/office/drawing/2014/main" id="{F701339A-FA09-CF4C-BB45-7989C1F59CFB}"/>
                  </a:ext>
                </a:extLst>
              </p:cNvPr>
              <p:cNvCxnSpPr/>
              <p:nvPr/>
            </p:nvCxnSpPr>
            <p:spPr>
              <a:xfrm>
                <a:off x="4602087" y="3434864"/>
                <a:ext cx="136878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29" name="직선 연결선 63">
                <a:extLst>
                  <a:ext uri="{FF2B5EF4-FFF2-40B4-BE49-F238E27FC236}">
                    <a16:creationId xmlns:a16="http://schemas.microsoft.com/office/drawing/2014/main" id="{5DFDE2B4-9E4B-7949-A7C1-B72EBBAFA3C1}"/>
                  </a:ext>
                </a:extLst>
              </p:cNvPr>
              <p:cNvCxnSpPr/>
              <p:nvPr/>
            </p:nvCxnSpPr>
            <p:spPr>
              <a:xfrm>
                <a:off x="4602719" y="3060691"/>
                <a:ext cx="0" cy="38383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526" name="Google Shape;179;p14">
              <a:extLst>
                <a:ext uri="{FF2B5EF4-FFF2-40B4-BE49-F238E27FC236}">
                  <a16:creationId xmlns:a16="http://schemas.microsoft.com/office/drawing/2014/main" id="{6440635D-7503-7946-8AEB-D92EDC9DD6B7}"/>
                </a:ext>
              </a:extLst>
            </p:cNvPr>
            <p:cNvSpPr txBox="1"/>
            <p:nvPr/>
          </p:nvSpPr>
          <p:spPr>
            <a:xfrm>
              <a:off x="9449176" y="3237637"/>
              <a:ext cx="1785577" cy="2108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rPr>
                <a:t>DNN 3</a:t>
              </a:r>
            </a:p>
          </p:txBody>
        </p:sp>
      </p:grpSp>
      <p:cxnSp>
        <p:nvCxnSpPr>
          <p:cNvPr id="409" name="직선 화살표 연결선 408">
            <a:extLst>
              <a:ext uri="{FF2B5EF4-FFF2-40B4-BE49-F238E27FC236}">
                <a16:creationId xmlns:a16="http://schemas.microsoft.com/office/drawing/2014/main" id="{AFED2B4E-DEC4-AC4B-B18F-9B35079477DA}"/>
              </a:ext>
            </a:extLst>
          </p:cNvPr>
          <p:cNvCxnSpPr>
            <a:cxnSpLocks/>
          </p:cNvCxnSpPr>
          <p:nvPr/>
        </p:nvCxnSpPr>
        <p:spPr>
          <a:xfrm>
            <a:off x="1061313" y="5810087"/>
            <a:ext cx="1015360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410" name="Google Shape;179;p14">
            <a:extLst>
              <a:ext uri="{FF2B5EF4-FFF2-40B4-BE49-F238E27FC236}">
                <a16:creationId xmlns:a16="http://schemas.microsoft.com/office/drawing/2014/main" id="{48583F92-0526-434B-89B5-56B1F9CBA6BB}"/>
              </a:ext>
            </a:extLst>
          </p:cNvPr>
          <p:cNvSpPr txBox="1"/>
          <p:nvPr/>
        </p:nvSpPr>
        <p:spPr>
          <a:xfrm>
            <a:off x="10648898" y="5901252"/>
            <a:ext cx="1132039" cy="30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Time</a:t>
            </a:r>
          </a:p>
        </p:txBody>
      </p:sp>
      <p:sp>
        <p:nvSpPr>
          <p:cNvPr id="530" name="직사각형 529">
            <a:extLst>
              <a:ext uri="{FF2B5EF4-FFF2-40B4-BE49-F238E27FC236}">
                <a16:creationId xmlns:a16="http://schemas.microsoft.com/office/drawing/2014/main" id="{89CF97E7-F068-5B44-920A-DD6E5EC8CD23}"/>
              </a:ext>
            </a:extLst>
          </p:cNvPr>
          <p:cNvSpPr/>
          <p:nvPr/>
        </p:nvSpPr>
        <p:spPr>
          <a:xfrm>
            <a:off x="1065398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1" name="직사각형 530">
            <a:extLst>
              <a:ext uri="{FF2B5EF4-FFF2-40B4-BE49-F238E27FC236}">
                <a16:creationId xmlns:a16="http://schemas.microsoft.com/office/drawing/2014/main" id="{6FA4BBEC-9FA7-074F-9CA4-E258F9D07192}"/>
              </a:ext>
            </a:extLst>
          </p:cNvPr>
          <p:cNvSpPr/>
          <p:nvPr/>
        </p:nvSpPr>
        <p:spPr>
          <a:xfrm>
            <a:off x="1268543" y="5414448"/>
            <a:ext cx="333988" cy="356273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2" name="직사각형 531">
            <a:extLst>
              <a:ext uri="{FF2B5EF4-FFF2-40B4-BE49-F238E27FC236}">
                <a16:creationId xmlns:a16="http://schemas.microsoft.com/office/drawing/2014/main" id="{1135FF5D-BAA6-4B4B-BD71-C48DF19C536E}"/>
              </a:ext>
            </a:extLst>
          </p:cNvPr>
          <p:cNvSpPr/>
          <p:nvPr/>
        </p:nvSpPr>
        <p:spPr>
          <a:xfrm>
            <a:off x="1688617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3" name="직사각형 532">
            <a:extLst>
              <a:ext uri="{FF2B5EF4-FFF2-40B4-BE49-F238E27FC236}">
                <a16:creationId xmlns:a16="http://schemas.microsoft.com/office/drawing/2014/main" id="{4DB2BC2D-92CC-4A45-87AA-8C3B083689E4}"/>
              </a:ext>
            </a:extLst>
          </p:cNvPr>
          <p:cNvSpPr/>
          <p:nvPr/>
        </p:nvSpPr>
        <p:spPr>
          <a:xfrm>
            <a:off x="1891761" y="5414448"/>
            <a:ext cx="333988" cy="356273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4" name="직사각형 533">
            <a:extLst>
              <a:ext uri="{FF2B5EF4-FFF2-40B4-BE49-F238E27FC236}">
                <a16:creationId xmlns:a16="http://schemas.microsoft.com/office/drawing/2014/main" id="{D2084C6B-CEAB-D841-8CF6-05AEEE46F34C}"/>
              </a:ext>
            </a:extLst>
          </p:cNvPr>
          <p:cNvSpPr/>
          <p:nvPr/>
        </p:nvSpPr>
        <p:spPr>
          <a:xfrm>
            <a:off x="2311835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5" name="직사각형 534">
            <a:extLst>
              <a:ext uri="{FF2B5EF4-FFF2-40B4-BE49-F238E27FC236}">
                <a16:creationId xmlns:a16="http://schemas.microsoft.com/office/drawing/2014/main" id="{FEE247EA-F48C-CC43-A1B1-5C14580E6103}"/>
              </a:ext>
            </a:extLst>
          </p:cNvPr>
          <p:cNvSpPr/>
          <p:nvPr/>
        </p:nvSpPr>
        <p:spPr>
          <a:xfrm>
            <a:off x="2514980" y="5414448"/>
            <a:ext cx="333988" cy="356273"/>
          </a:xfrm>
          <a:prstGeom prst="rect">
            <a:avLst/>
          </a:prstGeom>
          <a:pattFill prst="pct5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6" name="직사각형 535">
            <a:extLst>
              <a:ext uri="{FF2B5EF4-FFF2-40B4-BE49-F238E27FC236}">
                <a16:creationId xmlns:a16="http://schemas.microsoft.com/office/drawing/2014/main" id="{3950BEAC-6E4F-B64F-A73A-CF8A09C69036}"/>
              </a:ext>
            </a:extLst>
          </p:cNvPr>
          <p:cNvSpPr/>
          <p:nvPr/>
        </p:nvSpPr>
        <p:spPr>
          <a:xfrm>
            <a:off x="2935053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7" name="직사각형 536">
            <a:extLst>
              <a:ext uri="{FF2B5EF4-FFF2-40B4-BE49-F238E27FC236}">
                <a16:creationId xmlns:a16="http://schemas.microsoft.com/office/drawing/2014/main" id="{F7E8DC61-B1B6-2B4D-B5CF-6BE950E22971}"/>
              </a:ext>
            </a:extLst>
          </p:cNvPr>
          <p:cNvSpPr/>
          <p:nvPr/>
        </p:nvSpPr>
        <p:spPr>
          <a:xfrm>
            <a:off x="3138198" y="5414448"/>
            <a:ext cx="333988" cy="356273"/>
          </a:xfrm>
          <a:prstGeom prst="rect">
            <a:avLst/>
          </a:prstGeom>
          <a:pattFill prst="pct5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8" name="직사각형 537">
            <a:extLst>
              <a:ext uri="{FF2B5EF4-FFF2-40B4-BE49-F238E27FC236}">
                <a16:creationId xmlns:a16="http://schemas.microsoft.com/office/drawing/2014/main" id="{C004744C-499A-004E-AB3E-2953722262B4}"/>
              </a:ext>
            </a:extLst>
          </p:cNvPr>
          <p:cNvSpPr/>
          <p:nvPr/>
        </p:nvSpPr>
        <p:spPr>
          <a:xfrm>
            <a:off x="3558272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9" name="직사각형 538">
            <a:extLst>
              <a:ext uri="{FF2B5EF4-FFF2-40B4-BE49-F238E27FC236}">
                <a16:creationId xmlns:a16="http://schemas.microsoft.com/office/drawing/2014/main" id="{AFD4358F-6D20-7945-AF1E-55F9CDA4E4F5}"/>
              </a:ext>
            </a:extLst>
          </p:cNvPr>
          <p:cNvSpPr/>
          <p:nvPr/>
        </p:nvSpPr>
        <p:spPr>
          <a:xfrm>
            <a:off x="3761417" y="5414448"/>
            <a:ext cx="333988" cy="356273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0" name="직사각형 539">
            <a:extLst>
              <a:ext uri="{FF2B5EF4-FFF2-40B4-BE49-F238E27FC236}">
                <a16:creationId xmlns:a16="http://schemas.microsoft.com/office/drawing/2014/main" id="{0210DA80-6510-8A4E-BA4F-BDD0BAE0AA1E}"/>
              </a:ext>
            </a:extLst>
          </p:cNvPr>
          <p:cNvSpPr/>
          <p:nvPr/>
        </p:nvSpPr>
        <p:spPr>
          <a:xfrm>
            <a:off x="4181490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1" name="직사각형 540">
            <a:extLst>
              <a:ext uri="{FF2B5EF4-FFF2-40B4-BE49-F238E27FC236}">
                <a16:creationId xmlns:a16="http://schemas.microsoft.com/office/drawing/2014/main" id="{7186F691-3AEC-D64B-BBD2-1A7F16DF555E}"/>
              </a:ext>
            </a:extLst>
          </p:cNvPr>
          <p:cNvSpPr/>
          <p:nvPr/>
        </p:nvSpPr>
        <p:spPr>
          <a:xfrm>
            <a:off x="4384635" y="5414448"/>
            <a:ext cx="333988" cy="356273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2" name="직사각형 541">
            <a:extLst>
              <a:ext uri="{FF2B5EF4-FFF2-40B4-BE49-F238E27FC236}">
                <a16:creationId xmlns:a16="http://schemas.microsoft.com/office/drawing/2014/main" id="{A0BB6638-04AC-B44F-BF62-CD73473C043D}"/>
              </a:ext>
            </a:extLst>
          </p:cNvPr>
          <p:cNvSpPr/>
          <p:nvPr/>
        </p:nvSpPr>
        <p:spPr>
          <a:xfrm>
            <a:off x="4804709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3" name="직사각형 542">
            <a:extLst>
              <a:ext uri="{FF2B5EF4-FFF2-40B4-BE49-F238E27FC236}">
                <a16:creationId xmlns:a16="http://schemas.microsoft.com/office/drawing/2014/main" id="{55B2A2E2-F807-9545-B517-4B83B4D760EA}"/>
              </a:ext>
            </a:extLst>
          </p:cNvPr>
          <p:cNvSpPr/>
          <p:nvPr/>
        </p:nvSpPr>
        <p:spPr>
          <a:xfrm>
            <a:off x="5007853" y="5414448"/>
            <a:ext cx="333988" cy="356273"/>
          </a:xfrm>
          <a:prstGeom prst="rect">
            <a:avLst/>
          </a:prstGeom>
          <a:pattFill prst="wdDnDiag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4" name="직사각형 543">
            <a:extLst>
              <a:ext uri="{FF2B5EF4-FFF2-40B4-BE49-F238E27FC236}">
                <a16:creationId xmlns:a16="http://schemas.microsoft.com/office/drawing/2014/main" id="{66851218-480F-4F45-8BEB-6FEA5E6EC985}"/>
              </a:ext>
            </a:extLst>
          </p:cNvPr>
          <p:cNvSpPr/>
          <p:nvPr/>
        </p:nvSpPr>
        <p:spPr>
          <a:xfrm>
            <a:off x="5427927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5" name="직사각형 544">
            <a:extLst>
              <a:ext uri="{FF2B5EF4-FFF2-40B4-BE49-F238E27FC236}">
                <a16:creationId xmlns:a16="http://schemas.microsoft.com/office/drawing/2014/main" id="{7F6305CC-67D5-C449-8D9C-0BC5F61E8B09}"/>
              </a:ext>
            </a:extLst>
          </p:cNvPr>
          <p:cNvSpPr/>
          <p:nvPr/>
        </p:nvSpPr>
        <p:spPr>
          <a:xfrm>
            <a:off x="5631072" y="5414448"/>
            <a:ext cx="333988" cy="356273"/>
          </a:xfrm>
          <a:prstGeom prst="rect">
            <a:avLst/>
          </a:prstGeom>
          <a:pattFill prst="wdDnDiag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6" name="직사각형 545">
            <a:extLst>
              <a:ext uri="{FF2B5EF4-FFF2-40B4-BE49-F238E27FC236}">
                <a16:creationId xmlns:a16="http://schemas.microsoft.com/office/drawing/2014/main" id="{8EDD2BDA-AEA8-1F4A-9000-09EDD4F3401D}"/>
              </a:ext>
            </a:extLst>
          </p:cNvPr>
          <p:cNvSpPr/>
          <p:nvPr/>
        </p:nvSpPr>
        <p:spPr>
          <a:xfrm>
            <a:off x="6051145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7" name="직사각형 546">
            <a:extLst>
              <a:ext uri="{FF2B5EF4-FFF2-40B4-BE49-F238E27FC236}">
                <a16:creationId xmlns:a16="http://schemas.microsoft.com/office/drawing/2014/main" id="{51FA4FE8-840C-0146-97A5-BB59967E3D50}"/>
              </a:ext>
            </a:extLst>
          </p:cNvPr>
          <p:cNvSpPr/>
          <p:nvPr/>
        </p:nvSpPr>
        <p:spPr>
          <a:xfrm>
            <a:off x="6254290" y="5414448"/>
            <a:ext cx="333988" cy="356273"/>
          </a:xfrm>
          <a:prstGeom prst="rect">
            <a:avLst/>
          </a:prstGeom>
          <a:pattFill prst="wdDnDiag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8" name="직사각형 547">
            <a:extLst>
              <a:ext uri="{FF2B5EF4-FFF2-40B4-BE49-F238E27FC236}">
                <a16:creationId xmlns:a16="http://schemas.microsoft.com/office/drawing/2014/main" id="{7B875354-7842-0744-88B0-A7216CE38CBE}"/>
              </a:ext>
            </a:extLst>
          </p:cNvPr>
          <p:cNvSpPr/>
          <p:nvPr/>
        </p:nvSpPr>
        <p:spPr>
          <a:xfrm>
            <a:off x="6674364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9" name="직사각형 548">
            <a:extLst>
              <a:ext uri="{FF2B5EF4-FFF2-40B4-BE49-F238E27FC236}">
                <a16:creationId xmlns:a16="http://schemas.microsoft.com/office/drawing/2014/main" id="{EF6B43C9-A063-AF41-85A1-34218DEC35FB}"/>
              </a:ext>
            </a:extLst>
          </p:cNvPr>
          <p:cNvSpPr/>
          <p:nvPr/>
        </p:nvSpPr>
        <p:spPr>
          <a:xfrm>
            <a:off x="6877509" y="5414448"/>
            <a:ext cx="333988" cy="356273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0" name="직사각형 549">
            <a:extLst>
              <a:ext uri="{FF2B5EF4-FFF2-40B4-BE49-F238E27FC236}">
                <a16:creationId xmlns:a16="http://schemas.microsoft.com/office/drawing/2014/main" id="{69279130-2758-864B-AB1E-54295E3A9B20}"/>
              </a:ext>
            </a:extLst>
          </p:cNvPr>
          <p:cNvSpPr/>
          <p:nvPr/>
        </p:nvSpPr>
        <p:spPr>
          <a:xfrm>
            <a:off x="7297582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1" name="직사각형 550">
            <a:extLst>
              <a:ext uri="{FF2B5EF4-FFF2-40B4-BE49-F238E27FC236}">
                <a16:creationId xmlns:a16="http://schemas.microsoft.com/office/drawing/2014/main" id="{E6D0627A-2C8C-8049-9DAD-95B728316648}"/>
              </a:ext>
            </a:extLst>
          </p:cNvPr>
          <p:cNvSpPr/>
          <p:nvPr/>
        </p:nvSpPr>
        <p:spPr>
          <a:xfrm>
            <a:off x="7500727" y="5414448"/>
            <a:ext cx="333988" cy="356273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2" name="직사각형 551">
            <a:extLst>
              <a:ext uri="{FF2B5EF4-FFF2-40B4-BE49-F238E27FC236}">
                <a16:creationId xmlns:a16="http://schemas.microsoft.com/office/drawing/2014/main" id="{98465B50-D148-EF49-8A84-DB0E6B7C9F71}"/>
              </a:ext>
            </a:extLst>
          </p:cNvPr>
          <p:cNvSpPr/>
          <p:nvPr/>
        </p:nvSpPr>
        <p:spPr>
          <a:xfrm>
            <a:off x="7920801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3" name="직사각형 552">
            <a:extLst>
              <a:ext uri="{FF2B5EF4-FFF2-40B4-BE49-F238E27FC236}">
                <a16:creationId xmlns:a16="http://schemas.microsoft.com/office/drawing/2014/main" id="{C4CBC52F-CACD-AB44-A826-10FF116A7819}"/>
              </a:ext>
            </a:extLst>
          </p:cNvPr>
          <p:cNvSpPr/>
          <p:nvPr/>
        </p:nvSpPr>
        <p:spPr>
          <a:xfrm>
            <a:off x="8123945" y="5414448"/>
            <a:ext cx="333988" cy="356273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4" name="직사각형 553">
            <a:extLst>
              <a:ext uri="{FF2B5EF4-FFF2-40B4-BE49-F238E27FC236}">
                <a16:creationId xmlns:a16="http://schemas.microsoft.com/office/drawing/2014/main" id="{A8851124-84F2-CB4B-8B8C-7C90EAC765A0}"/>
              </a:ext>
            </a:extLst>
          </p:cNvPr>
          <p:cNvSpPr/>
          <p:nvPr/>
        </p:nvSpPr>
        <p:spPr>
          <a:xfrm>
            <a:off x="8544019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5" name="직사각형 554">
            <a:extLst>
              <a:ext uri="{FF2B5EF4-FFF2-40B4-BE49-F238E27FC236}">
                <a16:creationId xmlns:a16="http://schemas.microsoft.com/office/drawing/2014/main" id="{86CBF7B9-A7E9-1E4D-AEBF-FE6841BB5766}"/>
              </a:ext>
            </a:extLst>
          </p:cNvPr>
          <p:cNvSpPr/>
          <p:nvPr/>
        </p:nvSpPr>
        <p:spPr>
          <a:xfrm>
            <a:off x="8747164" y="5414448"/>
            <a:ext cx="333988" cy="356273"/>
          </a:xfrm>
          <a:prstGeom prst="rect">
            <a:avLst/>
          </a:prstGeom>
          <a:pattFill prst="pct5">
            <a:fgClr>
              <a:srgbClr val="4F81BD"/>
            </a:fgClr>
            <a:bgClr>
              <a:sysClr val="window" lastClr="FFFFFF"/>
            </a:bgClr>
          </a:patt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6" name="직사각형 555">
            <a:extLst>
              <a:ext uri="{FF2B5EF4-FFF2-40B4-BE49-F238E27FC236}">
                <a16:creationId xmlns:a16="http://schemas.microsoft.com/office/drawing/2014/main" id="{721B751B-5FCC-6141-86A5-9A5FAB902A12}"/>
              </a:ext>
            </a:extLst>
          </p:cNvPr>
          <p:cNvSpPr/>
          <p:nvPr/>
        </p:nvSpPr>
        <p:spPr>
          <a:xfrm>
            <a:off x="9167237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7" name="직사각형 556">
            <a:extLst>
              <a:ext uri="{FF2B5EF4-FFF2-40B4-BE49-F238E27FC236}">
                <a16:creationId xmlns:a16="http://schemas.microsoft.com/office/drawing/2014/main" id="{1C5A283A-6F6A-BB45-BE9A-CAAFC7BC7DAC}"/>
              </a:ext>
            </a:extLst>
          </p:cNvPr>
          <p:cNvSpPr/>
          <p:nvPr/>
        </p:nvSpPr>
        <p:spPr>
          <a:xfrm>
            <a:off x="9370382" y="5414448"/>
            <a:ext cx="333988" cy="356273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8" name="직사각형 557">
            <a:extLst>
              <a:ext uri="{FF2B5EF4-FFF2-40B4-BE49-F238E27FC236}">
                <a16:creationId xmlns:a16="http://schemas.microsoft.com/office/drawing/2014/main" id="{37C470CA-C96A-1349-9DCA-E44515EBD805}"/>
              </a:ext>
            </a:extLst>
          </p:cNvPr>
          <p:cNvSpPr/>
          <p:nvPr/>
        </p:nvSpPr>
        <p:spPr>
          <a:xfrm>
            <a:off x="9790456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9" name="직사각형 558">
            <a:extLst>
              <a:ext uri="{FF2B5EF4-FFF2-40B4-BE49-F238E27FC236}">
                <a16:creationId xmlns:a16="http://schemas.microsoft.com/office/drawing/2014/main" id="{6162FD5D-C20D-F84B-928C-658B09635BF5}"/>
              </a:ext>
            </a:extLst>
          </p:cNvPr>
          <p:cNvSpPr/>
          <p:nvPr/>
        </p:nvSpPr>
        <p:spPr>
          <a:xfrm>
            <a:off x="9993601" y="5414448"/>
            <a:ext cx="333988" cy="356273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60" name="직사각형 559">
            <a:extLst>
              <a:ext uri="{FF2B5EF4-FFF2-40B4-BE49-F238E27FC236}">
                <a16:creationId xmlns:a16="http://schemas.microsoft.com/office/drawing/2014/main" id="{942A57A1-BE2A-364C-80A1-51B73EA409D8}"/>
              </a:ext>
            </a:extLst>
          </p:cNvPr>
          <p:cNvSpPr/>
          <p:nvPr/>
        </p:nvSpPr>
        <p:spPr>
          <a:xfrm>
            <a:off x="10413674" y="5414448"/>
            <a:ext cx="117059" cy="356273"/>
          </a:xfrm>
          <a:prstGeom prst="rect">
            <a:avLst/>
          </a:prstGeom>
          <a:solidFill>
            <a:srgbClr val="F79646">
              <a:lumMod val="75000"/>
            </a:srgb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61" name="직사각형 560">
            <a:extLst>
              <a:ext uri="{FF2B5EF4-FFF2-40B4-BE49-F238E27FC236}">
                <a16:creationId xmlns:a16="http://schemas.microsoft.com/office/drawing/2014/main" id="{17696FCC-A358-EA47-AABC-7C44E1409141}"/>
              </a:ext>
            </a:extLst>
          </p:cNvPr>
          <p:cNvSpPr/>
          <p:nvPr/>
        </p:nvSpPr>
        <p:spPr>
          <a:xfrm>
            <a:off x="10616841" y="5414448"/>
            <a:ext cx="333988" cy="356273"/>
          </a:xfrm>
          <a:prstGeom prst="rect">
            <a:avLst/>
          </a:prstGeom>
          <a:solidFill>
            <a:srgbClr val="4F81BD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62" name="아래쪽 화살표[D] 125">
            <a:extLst>
              <a:ext uri="{FF2B5EF4-FFF2-40B4-BE49-F238E27FC236}">
                <a16:creationId xmlns:a16="http://schemas.microsoft.com/office/drawing/2014/main" id="{31047EFB-518A-9044-B6B9-FE0611340C52}"/>
              </a:ext>
            </a:extLst>
          </p:cNvPr>
          <p:cNvSpPr/>
          <p:nvPr/>
        </p:nvSpPr>
        <p:spPr>
          <a:xfrm>
            <a:off x="5644237" y="4576506"/>
            <a:ext cx="321469" cy="449546"/>
          </a:xfrm>
          <a:prstGeom prst="downArrow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63" name="Google Shape;179;p14">
            <a:extLst>
              <a:ext uri="{FF2B5EF4-FFF2-40B4-BE49-F238E27FC236}">
                <a16:creationId xmlns:a16="http://schemas.microsoft.com/office/drawing/2014/main" id="{3C7F8767-7A33-724C-AEDF-400EEEB8B05C}"/>
              </a:ext>
            </a:extLst>
          </p:cNvPr>
          <p:cNvSpPr txBox="1"/>
          <p:nvPr/>
        </p:nvSpPr>
        <p:spPr>
          <a:xfrm>
            <a:off x="6051145" y="4571055"/>
            <a:ext cx="3696226" cy="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296" latinLnBrk="0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Priority-based scheduling </a:t>
            </a:r>
          </a:p>
        </p:txBody>
      </p:sp>
    </p:spTree>
    <p:extLst>
      <p:ext uri="{BB962C8B-B14F-4D97-AF65-F5344CB8AC3E}">
        <p14:creationId xmlns:p14="http://schemas.microsoft.com/office/powerpoint/2010/main" val="21052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 animBg="1"/>
      <p:bldP spid="521" grpId="0" animBg="1"/>
      <p:bldP spid="522" grpId="0" animBg="1"/>
      <p:bldP spid="523" grpId="0" animBg="1"/>
      <p:bldP spid="524" grpId="0" animBg="1"/>
      <p:bldP spid="410" grpId="0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FDF830-DF12-A246-B2FC-5B4DB9BD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Pseudo-Preemptive GPU Coordinator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B4C803-E951-704B-AC19-C4800B90E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ko-KR" dirty="0"/>
              <a:t>How to compare the priority of DNNs at a given time?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ko-KR" dirty="0">
                <a:sym typeface="Wingdings" panose="05000000000000000000" pitchFamily="2" charset="2"/>
              </a:rPr>
              <a:t>    </a:t>
            </a:r>
            <a:r>
              <a:rPr lang="en-US" altLang="ko-KR" b="1" dirty="0">
                <a:solidFill>
                  <a:srgbClr val="FF0000"/>
                </a:solidFill>
              </a:rPr>
              <a:t>Utility function</a:t>
            </a:r>
          </a:p>
          <a:p>
            <a:pPr marL="0" indent="0">
              <a:lnSpc>
                <a:spcPct val="110000"/>
              </a:lnSpc>
              <a:buNone/>
            </a:pPr>
            <a:endParaRPr lang="en-US" altLang="ko-KR" dirty="0"/>
          </a:p>
          <a:p>
            <a:pPr marL="0" indent="0">
              <a:lnSpc>
                <a:spcPct val="110000"/>
              </a:lnSpc>
              <a:buNone/>
            </a:pPr>
            <a:endParaRPr lang="en-US" altLang="ko-KR" sz="1100" dirty="0"/>
          </a:p>
          <a:p>
            <a:pPr>
              <a:lnSpc>
                <a:spcPct val="110000"/>
              </a:lnSpc>
            </a:pP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D5F89B-8DD5-0B40-883B-36030AC3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075D34E-9D91-024A-A128-117740255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21" y="4298884"/>
            <a:ext cx="10058401" cy="701947"/>
          </a:xfrm>
          <a:prstGeom prst="rect">
            <a:avLst/>
          </a:prstGeom>
        </p:spPr>
      </p:pic>
      <p:cxnSp>
        <p:nvCxnSpPr>
          <p:cNvPr id="182" name="직선 연결선 181"/>
          <p:cNvCxnSpPr/>
          <p:nvPr/>
        </p:nvCxnSpPr>
        <p:spPr>
          <a:xfrm>
            <a:off x="2747224" y="5099796"/>
            <a:ext cx="29043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ED9DECAC-DBD9-1440-B9B7-A0833124F290}"/>
              </a:ext>
            </a:extLst>
          </p:cNvPr>
          <p:cNvSpPr txBox="1"/>
          <p:nvPr/>
        </p:nvSpPr>
        <p:spPr>
          <a:xfrm>
            <a:off x="2266726" y="3379997"/>
            <a:ext cx="413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Latency utility </a:t>
            </a:r>
            <a:b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(freshness of current inference)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ED9DECAC-DBD9-1440-B9B7-A0833124F290}"/>
              </a:ext>
            </a:extLst>
          </p:cNvPr>
          <p:cNvSpPr txBox="1"/>
          <p:nvPr/>
        </p:nvSpPr>
        <p:spPr>
          <a:xfrm>
            <a:off x="6446856" y="3368922"/>
            <a:ext cx="5024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variation utility </a:t>
            </a:r>
            <a:b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(scene changes from last inference)</a:t>
            </a:r>
          </a:p>
        </p:txBody>
      </p:sp>
      <p:cxnSp>
        <p:nvCxnSpPr>
          <p:cNvPr id="185" name="직선 연결선 184"/>
          <p:cNvCxnSpPr/>
          <p:nvPr/>
        </p:nvCxnSpPr>
        <p:spPr>
          <a:xfrm>
            <a:off x="6620322" y="5099796"/>
            <a:ext cx="46775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FDF830-DF12-A246-B2FC-5B4DB9BD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Pseudo-Preemptive GPU Coordinator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B4C803-E951-704B-AC19-C4800B90E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ko-KR" dirty="0"/>
              <a:t>Coordination policies</a:t>
            </a:r>
          </a:p>
          <a:p>
            <a:pPr lvl="1">
              <a:lnSpc>
                <a:spcPct val="110000"/>
              </a:lnSpc>
            </a:pPr>
            <a:r>
              <a:rPr kumimoji="1" lang="en-US" altLang="ko-KR" b="1" dirty="0">
                <a:solidFill>
                  <a:srgbClr val="FF0000"/>
                </a:solidFill>
              </a:rPr>
              <a:t>MaxMinUtility</a:t>
            </a:r>
            <a:r>
              <a:rPr kumimoji="1" lang="en-US" altLang="ko-KR" dirty="0"/>
              <a:t>: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fairly allocate GPU resources</a:t>
            </a:r>
            <a:endParaRPr kumimoji="1" lang="en-US" altLang="ko-KR" dirty="0"/>
          </a:p>
          <a:p>
            <a:pPr lvl="1">
              <a:lnSpc>
                <a:spcPct val="110000"/>
              </a:lnSpc>
            </a:pPr>
            <a:endParaRPr kumimoji="1" lang="en-US" altLang="ko-KR" dirty="0"/>
          </a:p>
          <a:p>
            <a:pPr lvl="1">
              <a:lnSpc>
                <a:spcPct val="110000"/>
              </a:lnSpc>
            </a:pPr>
            <a:endParaRPr kumimoji="1" lang="en-US" altLang="ko-KR" dirty="0"/>
          </a:p>
          <a:p>
            <a:pPr lvl="1">
              <a:lnSpc>
                <a:spcPct val="110000"/>
              </a:lnSpc>
            </a:pPr>
            <a:endParaRPr kumimoji="1" lang="en-US" altLang="ko-KR" dirty="0"/>
          </a:p>
          <a:p>
            <a:pPr lvl="1">
              <a:lnSpc>
                <a:spcPct val="110000"/>
              </a:lnSpc>
            </a:pPr>
            <a:r>
              <a:rPr kumimoji="1" lang="en-US" altLang="ko-KR" b="1" dirty="0">
                <a:solidFill>
                  <a:srgbClr val="FF0000"/>
                </a:solidFill>
              </a:rPr>
              <a:t>MaxTotalUtility</a:t>
            </a:r>
            <a:r>
              <a:rPr kumimoji="1" lang="en-US" altLang="ko-KR" dirty="0"/>
              <a:t>: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maximize overall utility sum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D5F89B-8DD5-0B40-883B-36030AC3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8B1F2BC-19B1-4D42-823C-97DDF7218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373" y="4594489"/>
            <a:ext cx="4810410" cy="934769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DB44C4C3-AD89-074E-BCFA-9A7751F6E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373" y="2602799"/>
            <a:ext cx="4643486" cy="9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7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Evaluation Setup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ko-KR" b="1" dirty="0"/>
              <a:t>Device</a:t>
            </a:r>
            <a:r>
              <a:rPr lang="en-US" altLang="ko-KR" dirty="0"/>
              <a:t>: LG V50 (Qualcomm Adreno 640 GPU)</a:t>
            </a:r>
          </a:p>
          <a:p>
            <a:pPr>
              <a:lnSpc>
                <a:spcPct val="90000"/>
              </a:lnSpc>
            </a:pPr>
            <a:r>
              <a:rPr lang="en-US" altLang="ko-KR" b="1" dirty="0"/>
              <a:t>Framework</a:t>
            </a:r>
            <a:r>
              <a:rPr lang="en-US" altLang="ko-KR" dirty="0"/>
              <a:t>: Xiaomi MACE (OpenCL-based)</a:t>
            </a:r>
          </a:p>
          <a:p>
            <a:r>
              <a:rPr lang="en-US" altLang="ko-KR" b="1" dirty="0"/>
              <a:t>Comparison schemes</a:t>
            </a:r>
          </a:p>
          <a:p>
            <a:pPr lvl="1"/>
            <a:r>
              <a:rPr lang="en-US" altLang="ko-KR" dirty="0"/>
              <a:t>Baseline multi-threading</a:t>
            </a:r>
          </a:p>
          <a:p>
            <a:pPr lvl="1"/>
            <a:r>
              <a:rPr lang="en-US" altLang="ko-KR" dirty="0"/>
              <a:t>Model-agnostic partitioning: </a:t>
            </a:r>
            <a:r>
              <a:rPr lang="en-US" altLang="ko-KR" i="1" dirty="0" err="1"/>
              <a:t>clEvent.wait</a:t>
            </a:r>
            <a:r>
              <a:rPr lang="en-US" altLang="ko-KR" i="1" dirty="0"/>
              <a:t>()</a:t>
            </a:r>
            <a:r>
              <a:rPr lang="en-US" altLang="ko-KR" dirty="0"/>
              <a:t> after every 5 </a:t>
            </a:r>
            <a:r>
              <a:rPr lang="en-US" altLang="ko-KR" i="1" dirty="0" err="1"/>
              <a:t>clEnqueueNDRangeKernel</a:t>
            </a:r>
            <a:r>
              <a:rPr lang="en-US" altLang="ko-KR" i="1" dirty="0"/>
              <a:t>()</a:t>
            </a:r>
          </a:p>
          <a:p>
            <a:pPr>
              <a:lnSpc>
                <a:spcPct val="90000"/>
              </a:lnSpc>
            </a:pPr>
            <a:r>
              <a:rPr lang="en-US" altLang="ko-KR" b="1" dirty="0"/>
              <a:t>Application scenario</a:t>
            </a:r>
            <a:endParaRPr lang="en-US" altLang="ko-KR" dirty="0"/>
          </a:p>
          <a:p>
            <a:pPr lvl="1">
              <a:lnSpc>
                <a:spcPct val="90000"/>
              </a:lnSpc>
            </a:pPr>
            <a:r>
              <a:rPr lang="en-US" altLang="ko-KR" dirty="0"/>
              <a:t>Immersive online shopping</a:t>
            </a:r>
          </a:p>
          <a:p>
            <a:pPr>
              <a:lnSpc>
                <a:spcPct val="90000"/>
              </a:lnSpc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70D8DA0-282D-5144-8034-A0CF9A38D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80" y="5063297"/>
            <a:ext cx="3387085" cy="161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56B0F1BE-328C-334C-B71E-C69D05849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57875"/>
              </p:ext>
            </p:extLst>
          </p:nvPr>
        </p:nvGraphicFramePr>
        <p:xfrm>
          <a:off x="4341792" y="5198331"/>
          <a:ext cx="7705304" cy="1371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29828">
                  <a:extLst>
                    <a:ext uri="{9D8B030D-6E8A-4147-A177-3AD203B41FA5}">
                      <a16:colId xmlns:a16="http://schemas.microsoft.com/office/drawing/2014/main" val="760871586"/>
                    </a:ext>
                  </a:extLst>
                </a:gridCol>
                <a:gridCol w="1503540">
                  <a:extLst>
                    <a:ext uri="{9D8B030D-6E8A-4147-A177-3AD203B41FA5}">
                      <a16:colId xmlns:a16="http://schemas.microsoft.com/office/drawing/2014/main" val="3185360914"/>
                    </a:ext>
                  </a:extLst>
                </a:gridCol>
                <a:gridCol w="1317040">
                  <a:extLst>
                    <a:ext uri="{9D8B030D-6E8A-4147-A177-3AD203B41FA5}">
                      <a16:colId xmlns:a16="http://schemas.microsoft.com/office/drawing/2014/main" val="2444935014"/>
                    </a:ext>
                  </a:extLst>
                </a:gridCol>
                <a:gridCol w="1716646">
                  <a:extLst>
                    <a:ext uri="{9D8B030D-6E8A-4147-A177-3AD203B41FA5}">
                      <a16:colId xmlns:a16="http://schemas.microsoft.com/office/drawing/2014/main" val="3651801976"/>
                    </a:ext>
                  </a:extLst>
                </a:gridCol>
                <a:gridCol w="1638250">
                  <a:extLst>
                    <a:ext uri="{9D8B030D-6E8A-4147-A177-3AD203B41FA5}">
                      <a16:colId xmlns:a16="http://schemas.microsoft.com/office/drawing/2014/main" val="2576860717"/>
                    </a:ext>
                  </a:extLst>
                </a:gridCol>
              </a:tblGrid>
              <a:tr h="17228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Rendering</a:t>
                      </a:r>
                    </a:p>
                  </a:txBody>
                  <a:tcPr marL="110642" marR="110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DNNs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054632"/>
                  </a:ext>
                </a:extLst>
              </a:tr>
              <a:tr h="1722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StyleTransfer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YOLO-v2</a:t>
                      </a:r>
                      <a:b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(detection)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DeepLab-v3</a:t>
                      </a:r>
                      <a:b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(segmentation)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PoseNet</a:t>
                      </a:r>
                      <a:b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ko-KR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(hand tracking)</a:t>
                      </a:r>
                      <a:endParaRPr lang="ko-KR" alt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587550"/>
                  </a:ext>
                </a:extLst>
              </a:tr>
              <a:tr h="1722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1080p,</a:t>
                      </a:r>
                      <a:r>
                        <a:rPr lang="en-US" altLang="ko-KR" sz="18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fps</a:t>
                      </a:r>
                      <a:endParaRPr lang="ko-KR" alt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altLang="ko-KR" sz="18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0.1 s</a:t>
                      </a:r>
                      <a:endParaRPr lang="ko-KR" alt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altLang="ko-KR" sz="18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fps</a:t>
                      </a:r>
                      <a:endParaRPr lang="ko-KR" alt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fps</a:t>
                      </a:r>
                      <a:endParaRPr lang="ko-KR" alt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fps</a:t>
                      </a:r>
                      <a:endParaRPr lang="ko-KR" alt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0642" marR="110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43477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D9DECAC-DBD9-1440-B9B7-A0833124F290}"/>
              </a:ext>
            </a:extLst>
          </p:cNvPr>
          <p:cNvSpPr txBox="1"/>
          <p:nvPr/>
        </p:nvSpPr>
        <p:spPr>
          <a:xfrm>
            <a:off x="7178254" y="4798221"/>
            <a:ext cx="27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App requirements</a:t>
            </a:r>
          </a:p>
        </p:txBody>
      </p:sp>
    </p:spTree>
    <p:extLst>
      <p:ext uri="{BB962C8B-B14F-4D97-AF65-F5344CB8AC3E}">
        <p14:creationId xmlns:p14="http://schemas.microsoft.com/office/powerpoint/2010/main" val="1357331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643271"/>
            <a:ext cx="12192000" cy="12147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Heimdall enhances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rendering frame rate 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12 to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fps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reduces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worst-case DNN inference latency 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15×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B22ACF9-4D94-8A4F-9476-F864CC6C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GPU Coordination Performance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DA46DF-1566-684B-ADC1-C4E88180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3C5598-EBF8-C94E-99DA-C8C5FB012F31}"/>
              </a:ext>
            </a:extLst>
          </p:cNvPr>
          <p:cNvSpPr txBox="1"/>
          <p:nvPr/>
        </p:nvSpPr>
        <p:spPr>
          <a:xfrm>
            <a:off x="998300" y="4643310"/>
            <a:ext cx="400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Rendering frame 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C5598-EBF8-C94E-99DA-C8C5FB012F31}"/>
              </a:ext>
            </a:extLst>
          </p:cNvPr>
          <p:cNvSpPr txBox="1"/>
          <p:nvPr/>
        </p:nvSpPr>
        <p:spPr>
          <a:xfrm>
            <a:off x="7375124" y="4643311"/>
            <a:ext cx="400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DNN inference latency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797" y="2116302"/>
            <a:ext cx="6759870" cy="252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55" y="2086976"/>
            <a:ext cx="4653215" cy="2585662"/>
          </a:xfrm>
          <a:prstGeom prst="rect">
            <a:avLst/>
          </a:prstGeom>
        </p:spPr>
      </p:pic>
      <p:cxnSp>
        <p:nvCxnSpPr>
          <p:cNvPr id="12" name="직선 연결선 11"/>
          <p:cNvCxnSpPr/>
          <p:nvPr/>
        </p:nvCxnSpPr>
        <p:spPr>
          <a:xfrm>
            <a:off x="6294274" y="3989790"/>
            <a:ext cx="566612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6294274" y="3437340"/>
            <a:ext cx="5666122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93C5598-EBF8-C94E-99DA-C8C5FB012F31}"/>
              </a:ext>
            </a:extLst>
          </p:cNvPr>
          <p:cNvSpPr txBox="1"/>
          <p:nvPr/>
        </p:nvSpPr>
        <p:spPr>
          <a:xfrm>
            <a:off x="9851023" y="3115635"/>
            <a:ext cx="1160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DeepLab-v3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3C5598-EBF8-C94E-99DA-C8C5FB012F31}"/>
              </a:ext>
            </a:extLst>
          </p:cNvPr>
          <p:cNvSpPr txBox="1"/>
          <p:nvPr/>
        </p:nvSpPr>
        <p:spPr>
          <a:xfrm>
            <a:off x="9851023" y="3566761"/>
            <a:ext cx="1160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StyleTransfer</a:t>
            </a:r>
          </a:p>
        </p:txBody>
      </p:sp>
    </p:spTree>
    <p:extLst>
      <p:ext uri="{BB962C8B-B14F-4D97-AF65-F5344CB8AC3E}">
        <p14:creationId xmlns:p14="http://schemas.microsoft.com/office/powerpoint/2010/main" val="3903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9" grpId="0"/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979886"/>
            <a:ext cx="12192000" cy="87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MaxMinUtility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policy values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fairness 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Coordination Policy Comparison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E8DB03A-C1C7-7141-82BF-C343CED64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82" y="1431603"/>
            <a:ext cx="8864237" cy="45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50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979886"/>
            <a:ext cx="12192000" cy="87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MaxTotalUtility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policy values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priority 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Coordination Policy Comparison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pic>
        <p:nvPicPr>
          <p:cNvPr id="9" name="Picture 4" descr="C:\Users\johnyi\Downloads\maxmi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75"/>
          <a:stretch/>
        </p:blipFill>
        <p:spPr bwMode="auto">
          <a:xfrm>
            <a:off x="1664478" y="1430107"/>
            <a:ext cx="8863045" cy="3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8A21451-9851-E445-A92F-760B3198E9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3"/>
          <a:stretch/>
        </p:blipFill>
        <p:spPr>
          <a:xfrm>
            <a:off x="1663882" y="1810944"/>
            <a:ext cx="8864237" cy="41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73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/>
              <a:t>Is Heimdall generalizable to other mobile deep learning frameworks?</a:t>
            </a:r>
          </a:p>
          <a:p>
            <a:pPr lvl="1">
              <a:lnSpc>
                <a:spcPct val="200000"/>
              </a:lnSpc>
            </a:pPr>
            <a:r>
              <a:rPr lang="en-US" altLang="ko-KR" dirty="0">
                <a:sym typeface="Wingdings" panose="05000000000000000000" pitchFamily="2" charset="2"/>
              </a:rPr>
              <a:t>Yes, Heimdall does not require any OS or underlying system supports</a:t>
            </a:r>
          </a:p>
          <a:p>
            <a:pPr lvl="1">
              <a:lnSpc>
                <a:spcPct val="200000"/>
              </a:lnSpc>
            </a:pPr>
            <a:r>
              <a:rPr lang="en-US" altLang="ko-KR" dirty="0"/>
              <a:t>Requires only marginal fixes to support partial graph inference</a:t>
            </a:r>
          </a:p>
          <a:p>
            <a:pPr lvl="2">
              <a:lnSpc>
                <a:spcPct val="200000"/>
              </a:lnSpc>
            </a:pPr>
            <a:r>
              <a:rPr lang="en-US" altLang="ko-KR" dirty="0"/>
              <a:t>e.g., Google TensorFlow-Lite: </a:t>
            </a:r>
            <a:r>
              <a:rPr lang="en-US" altLang="ko-KR" i="1" dirty="0" err="1"/>
              <a:t>Interpreter.Invoke</a:t>
            </a:r>
            <a:r>
              <a:rPr lang="en-US" altLang="ko-KR" i="1" dirty="0"/>
              <a:t>() </a:t>
            </a:r>
            <a:r>
              <a:rPr lang="en-US" altLang="ko-KR" dirty="0"/>
              <a:t>and </a:t>
            </a:r>
            <a:r>
              <a:rPr lang="en-US" altLang="ko-KR" i="1" dirty="0" err="1"/>
              <a:t>Subgraph.Invoke</a:t>
            </a:r>
            <a:r>
              <a:rPr lang="en-US" altLang="ko-KR" i="1" dirty="0"/>
              <a:t>()</a:t>
            </a:r>
            <a:endParaRPr lang="en-US" altLang="ko-KR" i="1" dirty="0">
              <a:sym typeface="Wingdings" panose="05000000000000000000" pitchFamily="2" charset="2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545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ko-KR" dirty="0">
                    <a:sym typeface="Wingdings" panose="05000000000000000000" pitchFamily="2" charset="2"/>
                  </a:rPr>
                  <a:t>Will Heimdall be useful for Neural Processing Units (NPUs)?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ko-KR" dirty="0">
                    <a:sym typeface="Wingdings" panose="05000000000000000000" pitchFamily="2" charset="2"/>
                  </a:rPr>
                  <a:t>Yes, context switch is expected to be more costly</a:t>
                </a:r>
              </a:p>
              <a:p>
                <a:pPr marL="668338" lvl="2" indent="0">
                  <a:lnSpc>
                    <a:spcPct val="13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∵ </m:t>
                    </m:r>
                  </m:oMath>
                </a14:m>
                <a:r>
                  <a:rPr lang="en-US" altLang="ko-KR" dirty="0">
                    <a:sym typeface="Wingdings" panose="05000000000000000000" pitchFamily="2" charset="2"/>
                  </a:rPr>
                  <a:t> large number of hardwired matrix multiplication units</a:t>
                </a:r>
              </a:p>
              <a:p>
                <a:pPr lvl="2">
                  <a:lnSpc>
                    <a:spcPct val="130000"/>
                  </a:lnSpc>
                </a:pPr>
                <a:endParaRPr lang="en-US" altLang="ko-KR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7163711" y="3264498"/>
            <a:ext cx="2938936" cy="3231624"/>
            <a:chOff x="6832663" y="2556708"/>
            <a:chExt cx="3911724" cy="4301292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2663" y="2556708"/>
              <a:ext cx="3855032" cy="4301292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82175" y="6710182"/>
              <a:ext cx="962212" cy="14781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93C5598-EBF8-C94E-99DA-C8C5FB012F31}"/>
              </a:ext>
            </a:extLst>
          </p:cNvPr>
          <p:cNvSpPr txBox="1"/>
          <p:nvPr/>
        </p:nvSpPr>
        <p:spPr>
          <a:xfrm>
            <a:off x="9947153" y="5942050"/>
            <a:ext cx="169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* Figure from </a:t>
            </a:r>
            <a:b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Stanford CS348V</a:t>
            </a:r>
          </a:p>
        </p:txBody>
      </p:sp>
      <p:pic>
        <p:nvPicPr>
          <p:cNvPr id="1026" name="Picture 2" descr="https://images.anandtech.com/doci/12429/dean-nips17-12_575p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0" y="3340935"/>
            <a:ext cx="5337149" cy="299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3C5598-EBF8-C94E-99DA-C8C5FB012F31}"/>
              </a:ext>
            </a:extLst>
          </p:cNvPr>
          <p:cNvSpPr txBox="1"/>
          <p:nvPr/>
        </p:nvSpPr>
        <p:spPr>
          <a:xfrm>
            <a:off x="1382429" y="6157568"/>
            <a:ext cx="3671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* Figure from Google</a:t>
            </a:r>
          </a:p>
        </p:txBody>
      </p:sp>
      <p:cxnSp>
        <p:nvCxnSpPr>
          <p:cNvPr id="11" name="직선 화살표 연결선 10"/>
          <p:cNvCxnSpPr/>
          <p:nvPr/>
        </p:nvCxnSpPr>
        <p:spPr>
          <a:xfrm flipV="1">
            <a:off x="5223089" y="4926625"/>
            <a:ext cx="1771775" cy="8445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4635500" y="5548925"/>
            <a:ext cx="587589" cy="391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71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7E2CEB-0399-9B41-A719-38F9A093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Example App: Immersive Shopping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B3B703-99A0-A948-AF29-2F462319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B7B305B-29DB-8147-A474-81DFDC07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54" y="1433291"/>
            <a:ext cx="10630123" cy="50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838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dirty="0"/>
                  <a:t>We present Heimdall, mobile GPU coordination platform for AR applications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dirty="0">
                    <a:sym typeface="Wingdings" panose="05000000000000000000" pitchFamily="2" charset="2"/>
                  </a:rPr>
                  <a:t>Pseudo-Preemption mechanism to coordinate multiple GPU tasks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ko-KR" dirty="0">
                    <a:sym typeface="Wingdings" panose="05000000000000000000" pitchFamily="2" charset="2"/>
                  </a:rPr>
                  <a:t>Enhances frame rate from 12 to 30 fps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ko-KR" dirty="0">
                    <a:sym typeface="Wingdings" panose="05000000000000000000" pitchFamily="2" charset="2"/>
                  </a:rPr>
                  <a:t>Reduces worst-case DNN inference latency by up to 15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</m:t>
                    </m:r>
                  </m:oMath>
                </a14:m>
                <a:endParaRPr lang="en-US" altLang="ko-KR" b="0" dirty="0">
                  <a:sym typeface="Wingdings" panose="05000000000000000000" pitchFamily="2" charset="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dirty="0">
                    <a:sym typeface="Wingdings" panose="05000000000000000000" pitchFamily="2" charset="2"/>
                  </a:rPr>
                  <a:t>Heimdall is generalizable across different frameworks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dirty="0">
                    <a:sym typeface="Wingdings" panose="05000000000000000000" pitchFamily="2" charset="2"/>
                  </a:rPr>
                  <a:t>For more questions, contact </a:t>
                </a:r>
                <a:r>
                  <a:rPr lang="en-US" altLang="ko-KR" dirty="0" err="1">
                    <a:sym typeface="Wingdings" panose="05000000000000000000" pitchFamily="2" charset="2"/>
                  </a:rPr>
                  <a:t>Juheon</a:t>
                </a:r>
                <a:r>
                  <a:rPr lang="en-US" altLang="ko-KR" dirty="0">
                    <a:sym typeface="Wingdings" panose="05000000000000000000" pitchFamily="2" charset="2"/>
                  </a:rPr>
                  <a:t> Yi at </a:t>
                </a:r>
                <a:r>
                  <a:rPr lang="en-US" altLang="ko-KR" dirty="0">
                    <a:sym typeface="Wingdings" panose="05000000000000000000" pitchFamily="2" charset="2"/>
                    <a:hlinkClick r:id="rId3"/>
                  </a:rPr>
                  <a:t>johnyi0606@snu.ac.kr</a:t>
                </a:r>
                <a:endParaRPr lang="en-US" altLang="ko-KR" dirty="0">
                  <a:sym typeface="Wingdings" panose="05000000000000000000" pitchFamily="2" charset="2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ko-KR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DACC3-08EF-7F4D-B119-228687454408}"/>
              </a:ext>
            </a:extLst>
          </p:cNvPr>
          <p:cNvSpPr txBox="1"/>
          <p:nvPr/>
        </p:nvSpPr>
        <p:spPr>
          <a:xfrm>
            <a:off x="767934" y="6456868"/>
            <a:ext cx="10814174" cy="338544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altLang="ko-KR" sz="1600" dirty="0" err="1"/>
              <a:t>Juheon</a:t>
            </a:r>
            <a:r>
              <a:rPr lang="en-US" altLang="ko-KR" sz="1600" dirty="0"/>
              <a:t> Yi and Youngki Lee, “Heimdall: Mobile GPU Coordination Platform for Augmented Reality Applications”</a:t>
            </a:r>
          </a:p>
        </p:txBody>
      </p:sp>
    </p:spTree>
    <p:extLst>
      <p:ext uri="{BB962C8B-B14F-4D97-AF65-F5344CB8AC3E}">
        <p14:creationId xmlns:p14="http://schemas.microsoft.com/office/powerpoint/2010/main" val="328828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7E2CEB-0399-9B41-A719-38F9A093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Example App: Immersive Shopping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B3B703-99A0-A948-AF29-2F462319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D358998-B84D-2349-A3C8-38E7DF8A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54" y="1433291"/>
            <a:ext cx="10630123" cy="50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33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7E2CEB-0399-9B41-A719-38F9A093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Example App: Immersive Shopping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B3B703-99A0-A948-AF29-2F462319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70D8DA0-282D-5144-8034-A0CF9A38D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54" y="1433291"/>
            <a:ext cx="10630123" cy="50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766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Workload Analysis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grpSp>
        <p:nvGrpSpPr>
          <p:cNvPr id="58" name="그룹 57"/>
          <p:cNvGrpSpPr/>
          <p:nvPr/>
        </p:nvGrpSpPr>
        <p:grpSpPr>
          <a:xfrm>
            <a:off x="825220" y="1653981"/>
            <a:ext cx="10629739" cy="5056014"/>
            <a:chOff x="178435" y="1871965"/>
            <a:chExt cx="8784908" cy="4178524"/>
          </a:xfrm>
        </p:grpSpPr>
        <p:grpSp>
          <p:nvGrpSpPr>
            <p:cNvPr id="59" name="그룹 58"/>
            <p:cNvGrpSpPr/>
            <p:nvPr/>
          </p:nvGrpSpPr>
          <p:grpSpPr>
            <a:xfrm>
              <a:off x="178435" y="1871965"/>
              <a:ext cx="8784908" cy="4178524"/>
              <a:chOff x="178435" y="1871965"/>
              <a:chExt cx="8784908" cy="4178524"/>
            </a:xfrm>
          </p:grpSpPr>
          <p:grpSp>
            <p:nvGrpSpPr>
              <p:cNvPr id="61" name="Group 15">
                <a:extLst>
                  <a:ext uri="{FF2B5EF4-FFF2-40B4-BE49-F238E27FC236}">
                    <a16:creationId xmlns:a16="http://schemas.microsoft.com/office/drawing/2014/main" id="{EFFCAF16-68F0-5D4D-AE30-F6B85409FF2F}"/>
                  </a:ext>
                </a:extLst>
              </p:cNvPr>
              <p:cNvGrpSpPr/>
              <p:nvPr/>
            </p:nvGrpSpPr>
            <p:grpSpPr>
              <a:xfrm>
                <a:off x="178435" y="1871965"/>
                <a:ext cx="8784908" cy="4178524"/>
                <a:chOff x="0" y="1143000"/>
                <a:chExt cx="9144000" cy="4576793"/>
              </a:xfrm>
            </p:grpSpPr>
            <p:pic>
              <p:nvPicPr>
                <p:cNvPr id="100" name="Picture 14">
                  <a:extLst>
                    <a:ext uri="{FF2B5EF4-FFF2-40B4-BE49-F238E27FC236}">
                      <a16:creationId xmlns:a16="http://schemas.microsoft.com/office/drawing/2014/main" id="{28AE1B3A-94D0-D447-93B8-A64A5CD6C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1143000"/>
                  <a:ext cx="9144000" cy="4572000"/>
                </a:xfrm>
                <a:prstGeom prst="rect">
                  <a:avLst/>
                </a:prstGeom>
              </p:spPr>
            </p:pic>
            <p:pic>
              <p:nvPicPr>
                <p:cNvPr id="101" name="그림 10">
                  <a:extLst>
                    <a:ext uri="{FF2B5EF4-FFF2-40B4-BE49-F238E27FC236}">
                      <a16:creationId xmlns:a16="http://schemas.microsoft.com/office/drawing/2014/main" id="{578F6377-12EE-CC43-971D-DD0E937E21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61043"/>
                <a:stretch/>
              </p:blipFill>
              <p:spPr>
                <a:xfrm>
                  <a:off x="31506" y="1159626"/>
                  <a:ext cx="3553083" cy="4560167"/>
                </a:xfrm>
                <a:prstGeom prst="rect">
                  <a:avLst/>
                </a:prstGeom>
              </p:spPr>
            </p:pic>
          </p:grpSp>
          <p:pic>
            <p:nvPicPr>
              <p:cNvPr id="62" name="Picture 17">
                <a:extLst>
                  <a:ext uri="{FF2B5EF4-FFF2-40B4-BE49-F238E27FC236}">
                    <a16:creationId xmlns:a16="http://schemas.microsoft.com/office/drawing/2014/main" id="{34EC2583-86D6-7B4E-A7E6-E899D4CA3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1782" y="3578131"/>
                <a:ext cx="1953115" cy="2158706"/>
              </a:xfrm>
              <a:prstGeom prst="rect">
                <a:avLst/>
              </a:prstGeom>
            </p:spPr>
          </p:pic>
          <p:grpSp>
            <p:nvGrpSpPr>
              <p:cNvPr id="63" name="그룹 11">
                <a:extLst>
                  <a:ext uri="{FF2B5EF4-FFF2-40B4-BE49-F238E27FC236}">
                    <a16:creationId xmlns:a16="http://schemas.microsoft.com/office/drawing/2014/main" id="{5DFCA3D2-0AC3-1642-8A67-3A433AE90056}"/>
                  </a:ext>
                </a:extLst>
              </p:cNvPr>
              <p:cNvGrpSpPr/>
              <p:nvPr/>
            </p:nvGrpSpPr>
            <p:grpSpPr>
              <a:xfrm>
                <a:off x="2807653" y="4030608"/>
                <a:ext cx="739905" cy="841670"/>
                <a:chOff x="3298308" y="4353123"/>
                <a:chExt cx="944931" cy="993516"/>
              </a:xfrm>
            </p:grpSpPr>
            <p:sp>
              <p:nvSpPr>
                <p:cNvPr id="98" name="막힌 원호[B] 6">
                  <a:extLst>
                    <a:ext uri="{FF2B5EF4-FFF2-40B4-BE49-F238E27FC236}">
                      <a16:creationId xmlns:a16="http://schemas.microsoft.com/office/drawing/2014/main" id="{A81F33BB-E803-0847-A3B9-12F73AE55351}"/>
                    </a:ext>
                  </a:extLst>
                </p:cNvPr>
                <p:cNvSpPr/>
                <p:nvPr/>
              </p:nvSpPr>
              <p:spPr>
                <a:xfrm rot="3721224">
                  <a:off x="3159101" y="4612733"/>
                  <a:ext cx="873113" cy="594700"/>
                </a:xfrm>
                <a:prstGeom prst="blockArc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막힌 원호[B] 91">
                  <a:extLst>
                    <a:ext uri="{FF2B5EF4-FFF2-40B4-BE49-F238E27FC236}">
                      <a16:creationId xmlns:a16="http://schemas.microsoft.com/office/drawing/2014/main" id="{E893B5E1-A23B-B24B-BE7F-A8B6AE6A1EEB}"/>
                    </a:ext>
                  </a:extLst>
                </p:cNvPr>
                <p:cNvSpPr/>
                <p:nvPr/>
              </p:nvSpPr>
              <p:spPr>
                <a:xfrm rot="3721224">
                  <a:off x="3509332" y="4492330"/>
                  <a:ext cx="873113" cy="594700"/>
                </a:xfrm>
                <a:prstGeom prst="blockArc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4" name="그룹 94">
                <a:extLst>
                  <a:ext uri="{FF2B5EF4-FFF2-40B4-BE49-F238E27FC236}">
                    <a16:creationId xmlns:a16="http://schemas.microsoft.com/office/drawing/2014/main" id="{A51C21A5-D9E9-6442-84F1-9A694430EE1E}"/>
                  </a:ext>
                </a:extLst>
              </p:cNvPr>
              <p:cNvGrpSpPr/>
              <p:nvPr/>
            </p:nvGrpSpPr>
            <p:grpSpPr>
              <a:xfrm rot="9676175">
                <a:off x="595040" y="5084264"/>
                <a:ext cx="839447" cy="966140"/>
                <a:chOff x="3298308" y="4353123"/>
                <a:chExt cx="944931" cy="993516"/>
              </a:xfrm>
            </p:grpSpPr>
            <p:sp>
              <p:nvSpPr>
                <p:cNvPr id="96" name="막힌 원호[B] 95">
                  <a:extLst>
                    <a:ext uri="{FF2B5EF4-FFF2-40B4-BE49-F238E27FC236}">
                      <a16:creationId xmlns:a16="http://schemas.microsoft.com/office/drawing/2014/main" id="{0A942614-99EA-854F-95AD-6D850F238F22}"/>
                    </a:ext>
                  </a:extLst>
                </p:cNvPr>
                <p:cNvSpPr/>
                <p:nvPr/>
              </p:nvSpPr>
              <p:spPr>
                <a:xfrm rot="3721224">
                  <a:off x="3159101" y="4612733"/>
                  <a:ext cx="873113" cy="594700"/>
                </a:xfrm>
                <a:prstGeom prst="blockArc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7" name="막힌 원호[B] 96">
                  <a:extLst>
                    <a:ext uri="{FF2B5EF4-FFF2-40B4-BE49-F238E27FC236}">
                      <a16:creationId xmlns:a16="http://schemas.microsoft.com/office/drawing/2014/main" id="{6256D940-EBC3-0D48-92F5-8AF749D50B11}"/>
                    </a:ext>
                  </a:extLst>
                </p:cNvPr>
                <p:cNvSpPr/>
                <p:nvPr/>
              </p:nvSpPr>
              <p:spPr>
                <a:xfrm rot="3721224">
                  <a:off x="3509332" y="4492330"/>
                  <a:ext cx="873113" cy="594700"/>
                </a:xfrm>
                <a:prstGeom prst="blockArc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65" name="Picture 2">
                <a:extLst>
                  <a:ext uri="{FF2B5EF4-FFF2-40B4-BE49-F238E27FC236}">
                    <a16:creationId xmlns:a16="http://schemas.microsoft.com/office/drawing/2014/main" id="{48033C33-F0B0-EA4C-8A99-CC92874B8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70000"/>
              </a:blip>
              <a:stretch>
                <a:fillRect/>
              </a:stretch>
            </p:blipFill>
            <p:spPr>
              <a:xfrm>
                <a:off x="5367065" y="2024256"/>
                <a:ext cx="1597559" cy="1088286"/>
              </a:xfrm>
              <a:prstGeom prst="rect">
                <a:avLst/>
              </a:prstGeom>
            </p:spPr>
          </p:pic>
          <p:sp>
            <p:nvSpPr>
              <p:cNvPr id="66" name="사다리꼴[T] 4">
                <a:extLst>
                  <a:ext uri="{FF2B5EF4-FFF2-40B4-BE49-F238E27FC236}">
                    <a16:creationId xmlns:a16="http://schemas.microsoft.com/office/drawing/2014/main" id="{49E55013-3605-BB4A-AE85-4AB9F201B9B4}"/>
                  </a:ext>
                </a:extLst>
              </p:cNvPr>
              <p:cNvSpPr/>
              <p:nvPr/>
            </p:nvSpPr>
            <p:spPr>
              <a:xfrm rot="4165065">
                <a:off x="6340853" y="2680237"/>
                <a:ext cx="1153529" cy="1415699"/>
              </a:xfrm>
              <a:prstGeom prst="trapezoid">
                <a:avLst>
                  <a:gd name="adj" fmla="val 38629"/>
                </a:avLst>
              </a:prstGeom>
              <a:gradFill>
                <a:gsLst>
                  <a:gs pos="75000">
                    <a:srgbClr val="FFFF00">
                      <a:alpha val="82000"/>
                    </a:srgbClr>
                  </a:gs>
                  <a:gs pos="97994">
                    <a:srgbClr val="FFFF00"/>
                  </a:gs>
                  <a:gs pos="0">
                    <a:srgbClr val="FFFF00">
                      <a:alpha val="16000"/>
                    </a:srgbClr>
                  </a:gs>
                  <a:gs pos="73000">
                    <a:srgbClr val="FFFF00">
                      <a:alpha val="85000"/>
                    </a:srgbClr>
                  </a:gs>
                  <a:gs pos="83000">
                    <a:srgbClr val="FFFF00">
                      <a:alpha val="91000"/>
                    </a:srgbClr>
                  </a:gs>
                  <a:gs pos="100000">
                    <a:srgbClr val="FFFF00">
                      <a:alpha val="71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  <p:grpSp>
            <p:nvGrpSpPr>
              <p:cNvPr id="67" name="그룹 66"/>
              <p:cNvGrpSpPr/>
              <p:nvPr/>
            </p:nvGrpSpPr>
            <p:grpSpPr>
              <a:xfrm>
                <a:off x="5459719" y="3388060"/>
                <a:ext cx="665573" cy="733689"/>
                <a:chOff x="5489972" y="3447824"/>
                <a:chExt cx="605066" cy="666990"/>
              </a:xfrm>
            </p:grpSpPr>
            <p:sp>
              <p:nvSpPr>
                <p:cNvPr id="68" name="타원 67">
                  <a:extLst>
                    <a:ext uri="{FF2B5EF4-FFF2-40B4-BE49-F238E27FC236}">
                      <a16:creationId xmlns:a16="http://schemas.microsoft.com/office/drawing/2014/main" id="{BB0818A4-8C24-0149-8BF0-A45CD227C492}"/>
                    </a:ext>
                  </a:extLst>
                </p:cNvPr>
                <p:cNvSpPr/>
                <p:nvPr/>
              </p:nvSpPr>
              <p:spPr>
                <a:xfrm>
                  <a:off x="5489972" y="3667299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cxnSp>
              <p:nvCxnSpPr>
                <p:cNvPr id="69" name="직선 연결선[R] 6">
                  <a:extLst>
                    <a:ext uri="{FF2B5EF4-FFF2-40B4-BE49-F238E27FC236}">
                      <a16:creationId xmlns:a16="http://schemas.microsoft.com/office/drawing/2014/main" id="{25D11D99-177D-A344-83F8-21DB912129DF}"/>
                    </a:ext>
                  </a:extLst>
                </p:cNvPr>
                <p:cNvCxnSpPr>
                  <a:cxnSpLocks/>
                  <a:stCxn id="76" idx="0"/>
                  <a:endCxn id="68" idx="5"/>
                </p:cNvCxnSpPr>
                <p:nvPr/>
              </p:nvCxnSpPr>
              <p:spPr>
                <a:xfrm flipH="1" flipV="1">
                  <a:off x="5555416" y="3732039"/>
                  <a:ext cx="79427" cy="1342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타원 69">
                  <a:extLst>
                    <a:ext uri="{FF2B5EF4-FFF2-40B4-BE49-F238E27FC236}">
                      <a16:creationId xmlns:a16="http://schemas.microsoft.com/office/drawing/2014/main" id="{F8C9048D-01C6-F54A-8FAD-AEF4C40C6A9B}"/>
                    </a:ext>
                  </a:extLst>
                </p:cNvPr>
                <p:cNvSpPr/>
                <p:nvPr/>
              </p:nvSpPr>
              <p:spPr>
                <a:xfrm>
                  <a:off x="5830827" y="3447824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sp>
              <p:nvSpPr>
                <p:cNvPr id="71" name="타원 70">
                  <a:extLst>
                    <a:ext uri="{FF2B5EF4-FFF2-40B4-BE49-F238E27FC236}">
                      <a16:creationId xmlns:a16="http://schemas.microsoft.com/office/drawing/2014/main" id="{6FA4D599-FE72-2644-8483-EAF3EC9C2C66}"/>
                    </a:ext>
                  </a:extLst>
                </p:cNvPr>
                <p:cNvSpPr/>
                <p:nvPr/>
              </p:nvSpPr>
              <p:spPr>
                <a:xfrm>
                  <a:off x="5960239" y="3504167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sp>
              <p:nvSpPr>
                <p:cNvPr id="72" name="타원 71">
                  <a:extLst>
                    <a:ext uri="{FF2B5EF4-FFF2-40B4-BE49-F238E27FC236}">
                      <a16:creationId xmlns:a16="http://schemas.microsoft.com/office/drawing/2014/main" id="{882B3BB8-3FD2-A94B-9EF8-2E0A5B5EB52F}"/>
                    </a:ext>
                  </a:extLst>
                </p:cNvPr>
                <p:cNvSpPr/>
                <p:nvPr/>
              </p:nvSpPr>
              <p:spPr>
                <a:xfrm>
                  <a:off x="6018366" y="3654098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sp>
              <p:nvSpPr>
                <p:cNvPr id="73" name="타원 72">
                  <a:extLst>
                    <a:ext uri="{FF2B5EF4-FFF2-40B4-BE49-F238E27FC236}">
                      <a16:creationId xmlns:a16="http://schemas.microsoft.com/office/drawing/2014/main" id="{53AB0A13-403F-C446-BF1B-0D6C53968196}"/>
                    </a:ext>
                  </a:extLst>
                </p:cNvPr>
                <p:cNvSpPr/>
                <p:nvPr/>
              </p:nvSpPr>
              <p:spPr>
                <a:xfrm>
                  <a:off x="5697687" y="3674313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sp>
              <p:nvSpPr>
                <p:cNvPr id="74" name="타원 73">
                  <a:extLst>
                    <a:ext uri="{FF2B5EF4-FFF2-40B4-BE49-F238E27FC236}">
                      <a16:creationId xmlns:a16="http://schemas.microsoft.com/office/drawing/2014/main" id="{7D8F45A6-FF18-B344-A81B-4094DF414A70}"/>
                    </a:ext>
                  </a:extLst>
                </p:cNvPr>
                <p:cNvSpPr/>
                <p:nvPr/>
              </p:nvSpPr>
              <p:spPr>
                <a:xfrm>
                  <a:off x="5813692" y="3686473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sp>
              <p:nvSpPr>
                <p:cNvPr id="75" name="타원 74">
                  <a:extLst>
                    <a:ext uri="{FF2B5EF4-FFF2-40B4-BE49-F238E27FC236}">
                      <a16:creationId xmlns:a16="http://schemas.microsoft.com/office/drawing/2014/main" id="{AF4B099B-C6A1-F044-A9C4-94ACA327C796}"/>
                    </a:ext>
                  </a:extLst>
                </p:cNvPr>
                <p:cNvSpPr/>
                <p:nvPr/>
              </p:nvSpPr>
              <p:spPr>
                <a:xfrm>
                  <a:off x="5941693" y="3781644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sp>
              <p:nvSpPr>
                <p:cNvPr id="76" name="타원 75">
                  <a:extLst>
                    <a:ext uri="{FF2B5EF4-FFF2-40B4-BE49-F238E27FC236}">
                      <a16:creationId xmlns:a16="http://schemas.microsoft.com/office/drawing/2014/main" id="{5FCC568F-D788-DC4D-809B-17414C184754}"/>
                    </a:ext>
                  </a:extLst>
                </p:cNvPr>
                <p:cNvSpPr/>
                <p:nvPr/>
              </p:nvSpPr>
              <p:spPr>
                <a:xfrm>
                  <a:off x="5596506" y="3866283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sp>
              <p:nvSpPr>
                <p:cNvPr id="77" name="타원 76">
                  <a:extLst>
                    <a:ext uri="{FF2B5EF4-FFF2-40B4-BE49-F238E27FC236}">
                      <a16:creationId xmlns:a16="http://schemas.microsoft.com/office/drawing/2014/main" id="{30D47A4C-F776-7441-87F8-9EFD6FA5154D}"/>
                    </a:ext>
                  </a:extLst>
                </p:cNvPr>
                <p:cNvSpPr/>
                <p:nvPr/>
              </p:nvSpPr>
              <p:spPr>
                <a:xfrm>
                  <a:off x="5796631" y="3866283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sp>
              <p:nvSpPr>
                <p:cNvPr id="78" name="타원 77">
                  <a:extLst>
                    <a:ext uri="{FF2B5EF4-FFF2-40B4-BE49-F238E27FC236}">
                      <a16:creationId xmlns:a16="http://schemas.microsoft.com/office/drawing/2014/main" id="{8947EEFB-4D52-6B44-9CFE-A84184801EE7}"/>
                    </a:ext>
                  </a:extLst>
                </p:cNvPr>
                <p:cNvSpPr/>
                <p:nvPr/>
              </p:nvSpPr>
              <p:spPr>
                <a:xfrm>
                  <a:off x="5673441" y="4038967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sp>
              <p:nvSpPr>
                <p:cNvPr id="79" name="타원 78">
                  <a:extLst>
                    <a:ext uri="{FF2B5EF4-FFF2-40B4-BE49-F238E27FC236}">
                      <a16:creationId xmlns:a16="http://schemas.microsoft.com/office/drawing/2014/main" id="{2B9A3747-D082-F84E-B9B8-C3AA5159BB68}"/>
                    </a:ext>
                  </a:extLst>
                </p:cNvPr>
                <p:cNvSpPr/>
                <p:nvPr/>
              </p:nvSpPr>
              <p:spPr>
                <a:xfrm>
                  <a:off x="5886892" y="4038967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cxnSp>
              <p:nvCxnSpPr>
                <p:cNvPr id="80" name="직선 연결선[R] 17">
                  <a:extLst>
                    <a:ext uri="{FF2B5EF4-FFF2-40B4-BE49-F238E27FC236}">
                      <a16:creationId xmlns:a16="http://schemas.microsoft.com/office/drawing/2014/main" id="{65F97392-CE97-994F-AE63-88AE847D941D}"/>
                    </a:ext>
                  </a:extLst>
                </p:cNvPr>
                <p:cNvCxnSpPr>
                  <a:cxnSpLocks/>
                  <a:stCxn id="76" idx="7"/>
                  <a:endCxn id="73" idx="3"/>
                </p:cNvCxnSpPr>
                <p:nvPr/>
              </p:nvCxnSpPr>
              <p:spPr>
                <a:xfrm flipV="1">
                  <a:off x="5661950" y="3739052"/>
                  <a:ext cx="46965" cy="13833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직선 연결선[R] 18">
                  <a:extLst>
                    <a:ext uri="{FF2B5EF4-FFF2-40B4-BE49-F238E27FC236}">
                      <a16:creationId xmlns:a16="http://schemas.microsoft.com/office/drawing/2014/main" id="{AECF22C7-A5A7-2B41-B80A-B828E1C6F05A}"/>
                    </a:ext>
                  </a:extLst>
                </p:cNvPr>
                <p:cNvCxnSpPr>
                  <a:cxnSpLocks/>
                  <a:stCxn id="77" idx="0"/>
                  <a:endCxn id="74" idx="4"/>
                </p:cNvCxnSpPr>
                <p:nvPr/>
              </p:nvCxnSpPr>
              <p:spPr>
                <a:xfrm flipV="1">
                  <a:off x="5834968" y="3762320"/>
                  <a:ext cx="17060" cy="10396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직선 연결선[R] 19">
                  <a:extLst>
                    <a:ext uri="{FF2B5EF4-FFF2-40B4-BE49-F238E27FC236}">
                      <a16:creationId xmlns:a16="http://schemas.microsoft.com/office/drawing/2014/main" id="{99542CF1-7A62-BA4F-876A-FF457C3711E0}"/>
                    </a:ext>
                  </a:extLst>
                </p:cNvPr>
                <p:cNvCxnSpPr>
                  <a:cxnSpLocks/>
                  <a:stCxn id="77" idx="7"/>
                  <a:endCxn id="75" idx="3"/>
                </p:cNvCxnSpPr>
                <p:nvPr/>
              </p:nvCxnSpPr>
              <p:spPr>
                <a:xfrm flipV="1">
                  <a:off x="5862075" y="3846384"/>
                  <a:ext cx="90847" cy="3100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직선 연결선[R] 20">
                  <a:extLst>
                    <a:ext uri="{FF2B5EF4-FFF2-40B4-BE49-F238E27FC236}">
                      <a16:creationId xmlns:a16="http://schemas.microsoft.com/office/drawing/2014/main" id="{39F60CF7-47E0-DA45-9513-067F1E1269E7}"/>
                    </a:ext>
                  </a:extLst>
                </p:cNvPr>
                <p:cNvCxnSpPr>
                  <a:cxnSpLocks/>
                  <a:stCxn id="78" idx="0"/>
                  <a:endCxn id="77" idx="3"/>
                </p:cNvCxnSpPr>
                <p:nvPr/>
              </p:nvCxnSpPr>
              <p:spPr>
                <a:xfrm flipV="1">
                  <a:off x="5711777" y="3931022"/>
                  <a:ext cx="96083" cy="1079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직선 연결선[R] 21">
                  <a:extLst>
                    <a:ext uri="{FF2B5EF4-FFF2-40B4-BE49-F238E27FC236}">
                      <a16:creationId xmlns:a16="http://schemas.microsoft.com/office/drawing/2014/main" id="{EF64087A-6ED8-8442-9AD7-2243CDC7F050}"/>
                    </a:ext>
                  </a:extLst>
                </p:cNvPr>
                <p:cNvCxnSpPr>
                  <a:cxnSpLocks/>
                  <a:stCxn id="76" idx="5"/>
                  <a:endCxn id="78" idx="0"/>
                </p:cNvCxnSpPr>
                <p:nvPr/>
              </p:nvCxnSpPr>
              <p:spPr>
                <a:xfrm>
                  <a:off x="5661950" y="3931022"/>
                  <a:ext cx="49827" cy="1079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직선 연결선[R] 22">
                  <a:extLst>
                    <a:ext uri="{FF2B5EF4-FFF2-40B4-BE49-F238E27FC236}">
                      <a16:creationId xmlns:a16="http://schemas.microsoft.com/office/drawing/2014/main" id="{9F956957-CD78-1247-A970-EA6074A444A0}"/>
                    </a:ext>
                  </a:extLst>
                </p:cNvPr>
                <p:cNvCxnSpPr>
                  <a:cxnSpLocks/>
                  <a:stCxn id="76" idx="6"/>
                  <a:endCxn id="77" idx="2"/>
                </p:cNvCxnSpPr>
                <p:nvPr/>
              </p:nvCxnSpPr>
              <p:spPr>
                <a:xfrm>
                  <a:off x="5673179" y="3904207"/>
                  <a:ext cx="123453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직선 연결선[R] 23">
                  <a:extLst>
                    <a:ext uri="{FF2B5EF4-FFF2-40B4-BE49-F238E27FC236}">
                      <a16:creationId xmlns:a16="http://schemas.microsoft.com/office/drawing/2014/main" id="{B01946BD-FF54-A24A-AD68-4BBAD994EA27}"/>
                    </a:ext>
                  </a:extLst>
                </p:cNvPr>
                <p:cNvCxnSpPr>
                  <a:cxnSpLocks/>
                  <a:stCxn id="77" idx="5"/>
                  <a:endCxn id="79" idx="1"/>
                </p:cNvCxnSpPr>
                <p:nvPr/>
              </p:nvCxnSpPr>
              <p:spPr>
                <a:xfrm>
                  <a:off x="5862075" y="3931022"/>
                  <a:ext cx="36046" cy="11905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직선 연결선[R] 24">
                  <a:extLst>
                    <a:ext uri="{FF2B5EF4-FFF2-40B4-BE49-F238E27FC236}">
                      <a16:creationId xmlns:a16="http://schemas.microsoft.com/office/drawing/2014/main" id="{179F621E-344E-1144-9B74-727636307113}"/>
                    </a:ext>
                  </a:extLst>
                </p:cNvPr>
                <p:cNvCxnSpPr>
                  <a:cxnSpLocks/>
                  <a:stCxn id="75" idx="4"/>
                  <a:endCxn id="79" idx="7"/>
                </p:cNvCxnSpPr>
                <p:nvPr/>
              </p:nvCxnSpPr>
              <p:spPr>
                <a:xfrm flipH="1">
                  <a:off x="5952336" y="3857492"/>
                  <a:ext cx="27693" cy="19258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직선 연결선[R] 25">
                  <a:extLst>
                    <a:ext uri="{FF2B5EF4-FFF2-40B4-BE49-F238E27FC236}">
                      <a16:creationId xmlns:a16="http://schemas.microsoft.com/office/drawing/2014/main" id="{25C65C78-7348-7C44-9AAD-34B1C711F50C}"/>
                    </a:ext>
                  </a:extLst>
                </p:cNvPr>
                <p:cNvCxnSpPr>
                  <a:cxnSpLocks/>
                  <a:stCxn id="79" idx="2"/>
                  <a:endCxn id="78" idx="6"/>
                </p:cNvCxnSpPr>
                <p:nvPr/>
              </p:nvCxnSpPr>
              <p:spPr>
                <a:xfrm flipH="1">
                  <a:off x="5750113" y="4076890"/>
                  <a:ext cx="136779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직선 연결선[R] 26">
                  <a:extLst>
                    <a:ext uri="{FF2B5EF4-FFF2-40B4-BE49-F238E27FC236}">
                      <a16:creationId xmlns:a16="http://schemas.microsoft.com/office/drawing/2014/main" id="{F70A019F-E114-A045-AB9A-4F9FA050A482}"/>
                    </a:ext>
                  </a:extLst>
                </p:cNvPr>
                <p:cNvCxnSpPr>
                  <a:cxnSpLocks/>
                  <a:stCxn id="75" idx="1"/>
                  <a:endCxn id="74" idx="6"/>
                </p:cNvCxnSpPr>
                <p:nvPr/>
              </p:nvCxnSpPr>
              <p:spPr>
                <a:xfrm flipH="1" flipV="1">
                  <a:off x="5890364" y="3724396"/>
                  <a:ext cx="62558" cy="6835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직선 연결선[R] 27">
                  <a:extLst>
                    <a:ext uri="{FF2B5EF4-FFF2-40B4-BE49-F238E27FC236}">
                      <a16:creationId xmlns:a16="http://schemas.microsoft.com/office/drawing/2014/main" id="{D1BF49C5-C544-4249-86C1-EB485DB4FC84}"/>
                    </a:ext>
                  </a:extLst>
                </p:cNvPr>
                <p:cNvCxnSpPr>
                  <a:cxnSpLocks/>
                  <a:stCxn id="74" idx="2"/>
                  <a:endCxn id="73" idx="6"/>
                </p:cNvCxnSpPr>
                <p:nvPr/>
              </p:nvCxnSpPr>
              <p:spPr>
                <a:xfrm flipH="1" flipV="1">
                  <a:off x="5774359" y="3712237"/>
                  <a:ext cx="39333" cy="1216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직선 연결선[R] 28">
                  <a:extLst>
                    <a:ext uri="{FF2B5EF4-FFF2-40B4-BE49-F238E27FC236}">
                      <a16:creationId xmlns:a16="http://schemas.microsoft.com/office/drawing/2014/main" id="{4D6F2AF6-771C-E94A-AE6A-7B79385734E5}"/>
                    </a:ext>
                  </a:extLst>
                </p:cNvPr>
                <p:cNvCxnSpPr>
                  <a:cxnSpLocks/>
                  <a:stCxn id="73" idx="7"/>
                  <a:endCxn id="70" idx="3"/>
                </p:cNvCxnSpPr>
                <p:nvPr/>
              </p:nvCxnSpPr>
              <p:spPr>
                <a:xfrm flipV="1">
                  <a:off x="5763131" y="3512564"/>
                  <a:ext cx="78924" cy="17285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[R] 29">
                  <a:extLst>
                    <a:ext uri="{FF2B5EF4-FFF2-40B4-BE49-F238E27FC236}">
                      <a16:creationId xmlns:a16="http://schemas.microsoft.com/office/drawing/2014/main" id="{78F24747-56CC-7A4D-A92D-42499C24EA7E}"/>
                    </a:ext>
                  </a:extLst>
                </p:cNvPr>
                <p:cNvCxnSpPr>
                  <a:cxnSpLocks/>
                  <a:stCxn id="74" idx="0"/>
                  <a:endCxn id="71" idx="3"/>
                </p:cNvCxnSpPr>
                <p:nvPr/>
              </p:nvCxnSpPr>
              <p:spPr>
                <a:xfrm flipV="1">
                  <a:off x="5852028" y="3568907"/>
                  <a:ext cx="119439" cy="11756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직선 연결선[R] 30">
                  <a:extLst>
                    <a:ext uri="{FF2B5EF4-FFF2-40B4-BE49-F238E27FC236}">
                      <a16:creationId xmlns:a16="http://schemas.microsoft.com/office/drawing/2014/main" id="{06EF8178-9551-EF48-AD6D-DB6AACC57DC3}"/>
                    </a:ext>
                  </a:extLst>
                </p:cNvPr>
                <p:cNvCxnSpPr>
                  <a:cxnSpLocks/>
                  <a:stCxn id="75" idx="0"/>
                  <a:endCxn id="72" idx="3"/>
                </p:cNvCxnSpPr>
                <p:nvPr/>
              </p:nvCxnSpPr>
              <p:spPr>
                <a:xfrm flipV="1">
                  <a:off x="5980029" y="3718838"/>
                  <a:ext cx="49565" cy="6280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타원 93">
                  <a:extLst>
                    <a:ext uri="{FF2B5EF4-FFF2-40B4-BE49-F238E27FC236}">
                      <a16:creationId xmlns:a16="http://schemas.microsoft.com/office/drawing/2014/main" id="{7FFCA0E8-1057-1349-89F3-69E51D3A79A0}"/>
                    </a:ext>
                  </a:extLst>
                </p:cNvPr>
                <p:cNvSpPr/>
                <p:nvPr/>
              </p:nvSpPr>
              <p:spPr>
                <a:xfrm>
                  <a:off x="6017353" y="3558358"/>
                  <a:ext cx="76672" cy="7584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ko-KR" altLang="en-US" dirty="0"/>
                </a:p>
              </p:txBody>
            </p:sp>
            <p:cxnSp>
              <p:nvCxnSpPr>
                <p:cNvPr id="95" name="직선 연결선[R] 32">
                  <a:extLst>
                    <a:ext uri="{FF2B5EF4-FFF2-40B4-BE49-F238E27FC236}">
                      <a16:creationId xmlns:a16="http://schemas.microsoft.com/office/drawing/2014/main" id="{71E4B64D-F315-C14C-8FC7-FE72E98E0709}"/>
                    </a:ext>
                  </a:extLst>
                </p:cNvPr>
                <p:cNvCxnSpPr>
                  <a:cxnSpLocks/>
                  <a:stCxn id="74" idx="7"/>
                  <a:endCxn id="94" idx="3"/>
                </p:cNvCxnSpPr>
                <p:nvPr/>
              </p:nvCxnSpPr>
              <p:spPr>
                <a:xfrm flipV="1">
                  <a:off x="5879135" y="3623098"/>
                  <a:ext cx="149445" cy="7448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687" y="4836284"/>
              <a:ext cx="3524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" name="Picture 17">
            <a:extLst>
              <a:ext uri="{FF2B5EF4-FFF2-40B4-BE49-F238E27FC236}">
                <a16:creationId xmlns:a16="http://schemas.microsoft.com/office/drawing/2014/main" id="{34EC2583-86D6-7B4E-A7E6-E899D4CA38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9686" y="2466784"/>
            <a:ext cx="2363270" cy="2612035"/>
          </a:xfrm>
          <a:prstGeom prst="rect">
            <a:avLst/>
          </a:prstGeom>
        </p:spPr>
      </p:pic>
      <p:sp>
        <p:nvSpPr>
          <p:cNvPr id="103" name="Google Shape;240;p11">
            <a:extLst>
              <a:ext uri="{FF2B5EF4-FFF2-40B4-BE49-F238E27FC236}">
                <a16:creationId xmlns:a16="http://schemas.microsoft.com/office/drawing/2014/main" id="{CA153556-5FC1-DB48-B758-3F1CDB84711E}"/>
              </a:ext>
            </a:extLst>
          </p:cNvPr>
          <p:cNvSpPr txBox="1"/>
          <p:nvPr/>
        </p:nvSpPr>
        <p:spPr>
          <a:xfrm>
            <a:off x="2619686" y="1120846"/>
            <a:ext cx="1561577" cy="461624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DNN</a:t>
            </a:r>
            <a:endParaRPr sz="24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41;p11">
            <a:extLst>
              <a:ext uri="{FF2B5EF4-FFF2-40B4-BE49-F238E27FC236}">
                <a16:creationId xmlns:a16="http://schemas.microsoft.com/office/drawing/2014/main" id="{F6DFFE59-0AD7-AB49-A837-813B188D0CB3}"/>
              </a:ext>
            </a:extLst>
          </p:cNvPr>
          <p:cNvSpPr txBox="1"/>
          <p:nvPr/>
        </p:nvSpPr>
        <p:spPr>
          <a:xfrm>
            <a:off x="5421792" y="1120846"/>
            <a:ext cx="1561577" cy="46162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Rendering</a:t>
            </a:r>
            <a:endParaRPr sz="24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3;p11">
            <a:extLst>
              <a:ext uri="{FF2B5EF4-FFF2-40B4-BE49-F238E27FC236}">
                <a16:creationId xmlns:a16="http://schemas.microsoft.com/office/drawing/2014/main" id="{C5B1F0FF-6E4B-4B41-AC43-ED1CDDB36A52}"/>
              </a:ext>
            </a:extLst>
          </p:cNvPr>
          <p:cNvSpPr txBox="1"/>
          <p:nvPr/>
        </p:nvSpPr>
        <p:spPr>
          <a:xfrm>
            <a:off x="8223898" y="1123170"/>
            <a:ext cx="1561577" cy="461624"/>
          </a:xfrm>
          <a:prstGeom prst="rect">
            <a:avLst/>
          </a:prstGeom>
          <a:solidFill>
            <a:srgbClr val="E58B8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Device</a:t>
            </a:r>
            <a:endParaRPr sz="24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236;p11">
            <a:extLst>
              <a:ext uri="{FF2B5EF4-FFF2-40B4-BE49-F238E27FC236}">
                <a16:creationId xmlns:a16="http://schemas.microsoft.com/office/drawing/2014/main" id="{9C0634EC-2004-4740-976D-44057BF3C004}"/>
              </a:ext>
            </a:extLst>
          </p:cNvPr>
          <p:cNvSpPr txBox="1"/>
          <p:nvPr/>
        </p:nvSpPr>
        <p:spPr>
          <a:xfrm>
            <a:off x="4620131" y="2758452"/>
            <a:ext cx="2538871" cy="830956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Object Detection &amp; Segmentation</a:t>
            </a:r>
          </a:p>
        </p:txBody>
      </p:sp>
      <p:sp>
        <p:nvSpPr>
          <p:cNvPr id="108" name="Google Shape;237;p11">
            <a:extLst>
              <a:ext uri="{FF2B5EF4-FFF2-40B4-BE49-F238E27FC236}">
                <a16:creationId xmlns:a16="http://schemas.microsoft.com/office/drawing/2014/main" id="{BCA08203-244E-7448-A915-9B7A6AE791D6}"/>
              </a:ext>
            </a:extLst>
          </p:cNvPr>
          <p:cNvSpPr txBox="1"/>
          <p:nvPr/>
        </p:nvSpPr>
        <p:spPr>
          <a:xfrm>
            <a:off x="7508380" y="4815241"/>
            <a:ext cx="2249597" cy="461624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Hand</a:t>
            </a:r>
            <a:r>
              <a:rPr lang="ko-KR" altLang="en-US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</a:p>
        </p:txBody>
      </p:sp>
      <p:sp>
        <p:nvSpPr>
          <p:cNvPr id="109" name="Google Shape;236;p11">
            <a:extLst>
              <a:ext uri="{FF2B5EF4-FFF2-40B4-BE49-F238E27FC236}">
                <a16:creationId xmlns:a16="http://schemas.microsoft.com/office/drawing/2014/main" id="{9C0634EC-2004-4740-976D-44057BF3C004}"/>
              </a:ext>
            </a:extLst>
          </p:cNvPr>
          <p:cNvSpPr txBox="1"/>
          <p:nvPr/>
        </p:nvSpPr>
        <p:spPr>
          <a:xfrm>
            <a:off x="1352131" y="1962928"/>
            <a:ext cx="3068769" cy="461624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Image Style Transfer</a:t>
            </a:r>
          </a:p>
        </p:txBody>
      </p:sp>
      <p:sp>
        <p:nvSpPr>
          <p:cNvPr id="110" name="Google Shape;238;p11">
            <a:extLst>
              <a:ext uri="{FF2B5EF4-FFF2-40B4-BE49-F238E27FC236}">
                <a16:creationId xmlns:a16="http://schemas.microsoft.com/office/drawing/2014/main" id="{B5982C52-8BE6-3646-B4C9-D1510AACE7CD}"/>
              </a:ext>
            </a:extLst>
          </p:cNvPr>
          <p:cNvSpPr txBox="1"/>
          <p:nvPr/>
        </p:nvSpPr>
        <p:spPr>
          <a:xfrm>
            <a:off x="871432" y="4016877"/>
            <a:ext cx="2041860" cy="46162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Virtual couch</a:t>
            </a:r>
            <a:endParaRPr sz="24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242;p11">
            <a:extLst>
              <a:ext uri="{FF2B5EF4-FFF2-40B4-BE49-F238E27FC236}">
                <a16:creationId xmlns:a16="http://schemas.microsoft.com/office/drawing/2014/main" id="{1FC1BCA6-8537-2142-8882-88BCDFBE0DD9}"/>
              </a:ext>
            </a:extLst>
          </p:cNvPr>
          <p:cNvSpPr txBox="1"/>
          <p:nvPr/>
        </p:nvSpPr>
        <p:spPr>
          <a:xfrm>
            <a:off x="9407148" y="2343464"/>
            <a:ext cx="1347339" cy="461624"/>
          </a:xfrm>
          <a:prstGeom prst="rect">
            <a:avLst/>
          </a:prstGeom>
          <a:solidFill>
            <a:srgbClr val="E58B8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ko-KR" altLang="en-US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Glass</a:t>
            </a:r>
            <a:endParaRPr sz="24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1C67E924-6588-534F-920C-D730CFA7E1F7}"/>
              </a:ext>
            </a:extLst>
          </p:cNvPr>
          <p:cNvSpPr/>
          <p:nvPr/>
        </p:nvSpPr>
        <p:spPr>
          <a:xfrm>
            <a:off x="825220" y="1100046"/>
            <a:ext cx="10629738" cy="56063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6A0CDFD-4C4D-AC4D-92A9-960B9D4D8678}"/>
              </a:ext>
            </a:extLst>
          </p:cNvPr>
          <p:cNvSpPr txBox="1"/>
          <p:nvPr/>
        </p:nvSpPr>
        <p:spPr>
          <a:xfrm>
            <a:off x="1343479" y="2432058"/>
            <a:ext cx="9589272" cy="212365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Concurrent</a:t>
            </a:r>
            <a:r>
              <a:rPr lang="en-US" altLang="ko-KR" sz="4400" b="1" dirty="0">
                <a:latin typeface="Calibri" panose="020F0502020204030204" pitchFamily="34" charset="0"/>
                <a:cs typeface="Calibri" panose="020F0502020204030204" pitchFamily="34" charset="0"/>
              </a:rPr>
              <a:t> execution of </a:t>
            </a:r>
            <a:br>
              <a:rPr lang="en-US" altLang="ko-KR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multi-DNN</a:t>
            </a:r>
            <a:r>
              <a:rPr lang="en-US" altLang="ko-KR" sz="44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ko-KR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rendering</a:t>
            </a:r>
            <a:r>
              <a:rPr lang="en-US" altLang="ko-KR" sz="4400" b="1" dirty="0">
                <a:latin typeface="Calibri" panose="020F0502020204030204" pitchFamily="34" charset="0"/>
                <a:cs typeface="Calibri" panose="020F0502020204030204" pitchFamily="34" charset="0"/>
              </a:rPr>
              <a:t> tasks on </a:t>
            </a:r>
            <a:br>
              <a:rPr lang="en-US" altLang="ko-KR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4400" b="1" dirty="0">
                <a:latin typeface="Calibri" panose="020F0502020204030204" pitchFamily="34" charset="0"/>
                <a:cs typeface="Calibri" panose="020F0502020204030204" pitchFamily="34" charset="0"/>
              </a:rPr>
              <a:t>resource-constrained </a:t>
            </a:r>
            <a:r>
              <a:rPr lang="en-US" altLang="ko-KR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mobile GPU</a:t>
            </a:r>
            <a:endParaRPr lang="en-US" altLang="ko-KR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0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643271"/>
            <a:ext cx="12192000" cy="12147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Concurrent multi-DNN and rendering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workload </a:t>
            </a:r>
            <a:b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common across future AR apps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9A84E75-2B52-5B4E-8D30-3CE2A0C9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Other AR Applications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732722-EA3F-1B4A-AADC-C1A7C4A3B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7" name="Google Shape;179;p14">
            <a:extLst>
              <a:ext uri="{FF2B5EF4-FFF2-40B4-BE49-F238E27FC236}">
                <a16:creationId xmlns:a16="http://schemas.microsoft.com/office/drawing/2014/main" id="{143AF6DF-A706-F749-886C-480356160A4C}"/>
              </a:ext>
            </a:extLst>
          </p:cNvPr>
          <p:cNvSpPr txBox="1"/>
          <p:nvPr/>
        </p:nvSpPr>
        <p:spPr>
          <a:xfrm>
            <a:off x="1949010" y="1349192"/>
            <a:ext cx="2967607" cy="49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</a:pPr>
            <a:r>
              <a:rPr lang="en-US" sz="2800" b="1" kern="0" dirty="0">
                <a:latin typeface="Calibri"/>
                <a:ea typeface="Calibri"/>
                <a:cs typeface="Calibri"/>
                <a:sym typeface="Calibri"/>
              </a:rPr>
              <a:t>Criminal chasing</a:t>
            </a:r>
          </a:p>
        </p:txBody>
      </p:sp>
      <p:sp>
        <p:nvSpPr>
          <p:cNvPr id="8" name="Google Shape;179;p14">
            <a:extLst>
              <a:ext uri="{FF2B5EF4-FFF2-40B4-BE49-F238E27FC236}">
                <a16:creationId xmlns:a16="http://schemas.microsoft.com/office/drawing/2014/main" id="{15ACA410-FE98-C344-A638-225057B171F3}"/>
              </a:ext>
            </a:extLst>
          </p:cNvPr>
          <p:cNvSpPr txBox="1"/>
          <p:nvPr/>
        </p:nvSpPr>
        <p:spPr>
          <a:xfrm>
            <a:off x="6896543" y="1364170"/>
            <a:ext cx="3525127" cy="49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latinLnBrk="0">
              <a:buClr>
                <a:srgbClr val="000000"/>
              </a:buClr>
            </a:pPr>
            <a:r>
              <a:rPr lang="en-US" sz="2800" b="1" kern="0" dirty="0">
                <a:latin typeface="Calibri"/>
                <a:ea typeface="Calibri"/>
                <a:cs typeface="Calibri"/>
                <a:sym typeface="Calibri"/>
              </a:rPr>
              <a:t>Interactive Workspace</a:t>
            </a:r>
          </a:p>
        </p:txBody>
      </p:sp>
      <p:sp>
        <p:nvSpPr>
          <p:cNvPr id="15" name="Google Shape;240;p11">
            <a:extLst>
              <a:ext uri="{FF2B5EF4-FFF2-40B4-BE49-F238E27FC236}">
                <a16:creationId xmlns:a16="http://schemas.microsoft.com/office/drawing/2014/main" id="{2DD0001A-03E9-274F-8E9F-87BF97E04C10}"/>
              </a:ext>
            </a:extLst>
          </p:cNvPr>
          <p:cNvSpPr txBox="1"/>
          <p:nvPr/>
        </p:nvSpPr>
        <p:spPr>
          <a:xfrm>
            <a:off x="3306744" y="4992283"/>
            <a:ext cx="1152000" cy="461624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DNN</a:t>
            </a:r>
            <a:endParaRPr sz="24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41;p11">
            <a:extLst>
              <a:ext uri="{FF2B5EF4-FFF2-40B4-BE49-F238E27FC236}">
                <a16:creationId xmlns:a16="http://schemas.microsoft.com/office/drawing/2014/main" id="{1AB5D788-6F4C-7A48-A04A-59B5D46ADABE}"/>
              </a:ext>
            </a:extLst>
          </p:cNvPr>
          <p:cNvSpPr txBox="1"/>
          <p:nvPr/>
        </p:nvSpPr>
        <p:spPr>
          <a:xfrm>
            <a:off x="5291315" y="5003476"/>
            <a:ext cx="1595467" cy="46162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Rendering</a:t>
            </a:r>
            <a:endParaRPr sz="24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43;p11">
            <a:extLst>
              <a:ext uri="{FF2B5EF4-FFF2-40B4-BE49-F238E27FC236}">
                <a16:creationId xmlns:a16="http://schemas.microsoft.com/office/drawing/2014/main" id="{07051050-91A3-F746-999A-3A689BF4EB42}"/>
              </a:ext>
            </a:extLst>
          </p:cNvPr>
          <p:cNvSpPr txBox="1"/>
          <p:nvPr/>
        </p:nvSpPr>
        <p:spPr>
          <a:xfrm>
            <a:off x="7719352" y="5003476"/>
            <a:ext cx="1152000" cy="461624"/>
          </a:xfrm>
          <a:prstGeom prst="rect">
            <a:avLst/>
          </a:prstGeom>
          <a:solidFill>
            <a:srgbClr val="E58B8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Device</a:t>
            </a:r>
            <a:endParaRPr sz="24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431" y="1693331"/>
            <a:ext cx="4759353" cy="3191263"/>
          </a:xfrm>
          <a:prstGeom prst="rect">
            <a:avLst/>
          </a:prstGeom>
        </p:spPr>
      </p:pic>
      <p:sp>
        <p:nvSpPr>
          <p:cNvPr id="19" name="Google Shape;238;p11">
            <a:extLst>
              <a:ext uri="{FF2B5EF4-FFF2-40B4-BE49-F238E27FC236}">
                <a16:creationId xmlns:a16="http://schemas.microsoft.com/office/drawing/2014/main" id="{BC2ACB1F-A00F-AB4A-9C91-4E421B2856B0}"/>
              </a:ext>
            </a:extLst>
          </p:cNvPr>
          <p:cNvSpPr txBox="1"/>
          <p:nvPr/>
        </p:nvSpPr>
        <p:spPr>
          <a:xfrm>
            <a:off x="6275976" y="1857627"/>
            <a:ext cx="2540458" cy="46162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Virtual documents</a:t>
            </a:r>
          </a:p>
        </p:txBody>
      </p:sp>
      <p:sp>
        <p:nvSpPr>
          <p:cNvPr id="20" name="Google Shape;236;p11">
            <a:extLst>
              <a:ext uri="{FF2B5EF4-FFF2-40B4-BE49-F238E27FC236}">
                <a16:creationId xmlns:a16="http://schemas.microsoft.com/office/drawing/2014/main" id="{1BA898C6-5DA5-3E4F-92DB-5DF110728D11}"/>
              </a:ext>
            </a:extLst>
          </p:cNvPr>
          <p:cNvSpPr txBox="1"/>
          <p:nvPr/>
        </p:nvSpPr>
        <p:spPr>
          <a:xfrm>
            <a:off x="6275976" y="4017499"/>
            <a:ext cx="2028424" cy="461624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Text detection</a:t>
            </a:r>
          </a:p>
        </p:txBody>
      </p:sp>
      <p:sp>
        <p:nvSpPr>
          <p:cNvPr id="21" name="Google Shape;242;p11">
            <a:extLst>
              <a:ext uri="{FF2B5EF4-FFF2-40B4-BE49-F238E27FC236}">
                <a16:creationId xmlns:a16="http://schemas.microsoft.com/office/drawing/2014/main" id="{2FBD594F-81F1-D04F-9905-B5F0EB0D94AE}"/>
              </a:ext>
            </a:extLst>
          </p:cNvPr>
          <p:cNvSpPr txBox="1"/>
          <p:nvPr/>
        </p:nvSpPr>
        <p:spPr>
          <a:xfrm>
            <a:off x="9665714" y="1807522"/>
            <a:ext cx="1373070" cy="461624"/>
          </a:xfrm>
          <a:prstGeom prst="rect">
            <a:avLst/>
          </a:prstGeom>
          <a:solidFill>
            <a:srgbClr val="E58B8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ko-KR" altLang="en-US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Glass</a:t>
            </a:r>
            <a:endParaRPr sz="24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EA60FAB6-5CFB-FA4C-A516-89683EB9E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49" y="1805094"/>
            <a:ext cx="4945529" cy="3192911"/>
          </a:xfrm>
          <a:prstGeom prst="rect">
            <a:avLst/>
          </a:prstGeom>
        </p:spPr>
      </p:pic>
      <p:sp>
        <p:nvSpPr>
          <p:cNvPr id="24" name="Google Shape;238;p11">
            <a:extLst>
              <a:ext uri="{FF2B5EF4-FFF2-40B4-BE49-F238E27FC236}">
                <a16:creationId xmlns:a16="http://schemas.microsoft.com/office/drawing/2014/main" id="{7EBAA3A9-6AD0-5946-8EA5-2B0EF0A83097}"/>
              </a:ext>
            </a:extLst>
          </p:cNvPr>
          <p:cNvSpPr txBox="1"/>
          <p:nvPr/>
        </p:nvSpPr>
        <p:spPr>
          <a:xfrm>
            <a:off x="3636877" y="4251599"/>
            <a:ext cx="2241451" cy="46162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Camera frames</a:t>
            </a:r>
          </a:p>
        </p:txBody>
      </p:sp>
      <p:sp>
        <p:nvSpPr>
          <p:cNvPr id="25" name="Google Shape;236;p11">
            <a:extLst>
              <a:ext uri="{FF2B5EF4-FFF2-40B4-BE49-F238E27FC236}">
                <a16:creationId xmlns:a16="http://schemas.microsoft.com/office/drawing/2014/main" id="{69EF9702-5E03-624E-BA11-DED999AA79F5}"/>
              </a:ext>
            </a:extLst>
          </p:cNvPr>
          <p:cNvSpPr txBox="1"/>
          <p:nvPr/>
        </p:nvSpPr>
        <p:spPr>
          <a:xfrm>
            <a:off x="3792967" y="1868537"/>
            <a:ext cx="2080343" cy="830956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Face detection + recognition</a:t>
            </a:r>
          </a:p>
        </p:txBody>
      </p:sp>
      <p:sp>
        <p:nvSpPr>
          <p:cNvPr id="26" name="Google Shape;242;p11">
            <a:extLst>
              <a:ext uri="{FF2B5EF4-FFF2-40B4-BE49-F238E27FC236}">
                <a16:creationId xmlns:a16="http://schemas.microsoft.com/office/drawing/2014/main" id="{91E99D1A-55BC-EA4B-88CF-14CFE8147E6E}"/>
              </a:ext>
            </a:extLst>
          </p:cNvPr>
          <p:cNvSpPr txBox="1"/>
          <p:nvPr/>
        </p:nvSpPr>
        <p:spPr>
          <a:xfrm>
            <a:off x="1213336" y="3401549"/>
            <a:ext cx="1271602" cy="461624"/>
          </a:xfrm>
          <a:prstGeom prst="rect">
            <a:avLst/>
          </a:prstGeom>
          <a:solidFill>
            <a:srgbClr val="E58B8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ko-KR" altLang="en-US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Glass</a:t>
            </a:r>
            <a:endParaRPr sz="2400" b="1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36;p11">
            <a:extLst>
              <a:ext uri="{FF2B5EF4-FFF2-40B4-BE49-F238E27FC236}">
                <a16:creationId xmlns:a16="http://schemas.microsoft.com/office/drawing/2014/main" id="{1BA898C6-5DA5-3E4F-92DB-5DF110728D11}"/>
              </a:ext>
            </a:extLst>
          </p:cNvPr>
          <p:cNvSpPr txBox="1"/>
          <p:nvPr/>
        </p:nvSpPr>
        <p:spPr>
          <a:xfrm>
            <a:off x="9010360" y="4017499"/>
            <a:ext cx="2028424" cy="461624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/>
            <a:r>
              <a:rPr lang="en-US" altLang="ko-KR" sz="24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Hand tracking</a:t>
            </a:r>
          </a:p>
        </p:txBody>
      </p:sp>
    </p:spTree>
    <p:extLst>
      <p:ext uri="{BB962C8B-B14F-4D97-AF65-F5344CB8AC3E}">
        <p14:creationId xmlns:p14="http://schemas.microsoft.com/office/powerpoint/2010/main" val="395674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8" grpId="0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Existing Frameworks: Limitations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ym typeface="Wingdings" panose="05000000000000000000" pitchFamily="2" charset="2"/>
              </a:rPr>
              <a:t>Designed for </a:t>
            </a:r>
            <a:r>
              <a:rPr lang="en-US" altLang="ko-KR" b="1" dirty="0">
                <a:solidFill>
                  <a:srgbClr val="FF0000"/>
                </a:solidFill>
                <a:sym typeface="Wingdings" panose="05000000000000000000" pitchFamily="2" charset="2"/>
              </a:rPr>
              <a:t>single DNN execution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/>
              <a:t>Does not support </a:t>
            </a:r>
            <a:r>
              <a:rPr lang="en-US" b="1" dirty="0">
                <a:solidFill>
                  <a:srgbClr val="FF0000"/>
                </a:solidFill>
              </a:rPr>
              <a:t>flexible coordination with rendering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79" y="2474952"/>
            <a:ext cx="9728074" cy="423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66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9593C7F8-968F-4840-BDF9-50014D005B0A}"/>
              </a:ext>
            </a:extLst>
          </p:cNvPr>
          <p:cNvSpPr/>
          <p:nvPr/>
        </p:nvSpPr>
        <p:spPr>
          <a:xfrm>
            <a:off x="0" y="5979886"/>
            <a:ext cx="12192000" cy="878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Multi-DNN GPU contention</a:t>
            </a:r>
            <a:r>
              <a:rPr lang="en-US" altLang="ko-K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degrades inference speed</a:t>
            </a:r>
            <a:endParaRPr lang="en-US" altLang="ko-KR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Existing Frameworks: Limitations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ym typeface="Wingdings" panose="05000000000000000000" pitchFamily="2" charset="2"/>
              </a:rPr>
              <a:t>Measurements on Xiaomi MACE over LG V50 (Qualcomm Adreno 640 GPU)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641E8-BAE3-4ABA-8BDE-0A035E79E37C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363" y="2057317"/>
            <a:ext cx="8301277" cy="3226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A91AFF-BA97-5D4A-A1B3-D343AE46424C}"/>
              </a:ext>
            </a:extLst>
          </p:cNvPr>
          <p:cNvSpPr txBox="1"/>
          <p:nvPr/>
        </p:nvSpPr>
        <p:spPr>
          <a:xfrm>
            <a:off x="596769" y="5361783"/>
            <a:ext cx="727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run at 2 fps when coordinated perfectly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133726" y="4069302"/>
            <a:ext cx="1573145" cy="12326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4706871" y="3608323"/>
            <a:ext cx="3362325" cy="33053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CA91AFF-BA97-5D4A-A1B3-D343AE46424C}"/>
              </a:ext>
            </a:extLst>
          </p:cNvPr>
          <p:cNvSpPr txBox="1"/>
          <p:nvPr/>
        </p:nvSpPr>
        <p:spPr>
          <a:xfrm>
            <a:off x="4233224" y="3165709"/>
            <a:ext cx="4309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Contention overhead</a:t>
            </a:r>
          </a:p>
        </p:txBody>
      </p:sp>
    </p:spTree>
    <p:extLst>
      <p:ext uri="{BB962C8B-B14F-4D97-AF65-F5344CB8AC3E}">
        <p14:creationId xmlns:p14="http://schemas.microsoft.com/office/powerpoint/2010/main" val="40729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7" grpId="0" animBg="1"/>
      <p:bldP spid="9" grpId="0"/>
    </p:bldLst>
  </p:timing>
</p:sld>
</file>

<file path=ppt/theme/theme1.xml><?xml version="1.0" encoding="utf-8"?>
<a:theme xmlns:a="http://schemas.openxmlformats.org/drawingml/2006/main" name="1_blank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6116BACE-6F7F-4BB3-A34A-AA9A2833FACB}" vid="{B5214055-D8E2-4189-A6C1-E99ECD31ABF6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29506</TotalTime>
  <Words>998</Words>
  <Application>Microsoft Macintosh PowerPoint</Application>
  <PresentationFormat>와이드스크린</PresentationFormat>
  <Paragraphs>297</Paragraphs>
  <Slides>30</Slides>
  <Notes>30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9" baseType="lpstr">
      <vt:lpstr>맑은 고딕</vt:lpstr>
      <vt:lpstr>Adobe Fan Heiti Std B</vt:lpstr>
      <vt:lpstr>Arial</vt:lpstr>
      <vt:lpstr>Calibri</vt:lpstr>
      <vt:lpstr>Calibri Light</vt:lpstr>
      <vt:lpstr>Cambria Math</vt:lpstr>
      <vt:lpstr>Times New Roman</vt:lpstr>
      <vt:lpstr>Wingdings</vt:lpstr>
      <vt:lpstr>1_blank</vt:lpstr>
      <vt:lpstr>Heimdall: Mobile GPU  Coordination Platform  for Augmented Reality Applications</vt:lpstr>
      <vt:lpstr>Example App: Immersive Shopping</vt:lpstr>
      <vt:lpstr>Example App: Immersive Shopping</vt:lpstr>
      <vt:lpstr>Example App: Immersive Shopping</vt:lpstr>
      <vt:lpstr>Example App: Immersive Shopping</vt:lpstr>
      <vt:lpstr>Workload Analysis</vt:lpstr>
      <vt:lpstr>Other AR Applications</vt:lpstr>
      <vt:lpstr>Existing Frameworks: Limitations</vt:lpstr>
      <vt:lpstr>Existing Frameworks: Limitations</vt:lpstr>
      <vt:lpstr>Existing Frameworks: Limitations</vt:lpstr>
      <vt:lpstr>A Closer Look on GPU Contention</vt:lpstr>
      <vt:lpstr>Apply Desktop GPU Scheduling?</vt:lpstr>
      <vt:lpstr>Apply Desktop GPU Scheduling?</vt:lpstr>
      <vt:lpstr>Proposed System: Heimdall</vt:lpstr>
      <vt:lpstr>Task Partitioning: How Fine-Grained?</vt:lpstr>
      <vt:lpstr>Task Partitioning: How Fine-Grained?</vt:lpstr>
      <vt:lpstr>Key: Dividing the Bulky DNNs</vt:lpstr>
      <vt:lpstr>Heimdall System Overview</vt:lpstr>
      <vt:lpstr>Preemption-Enabling DNN Analyzer</vt:lpstr>
      <vt:lpstr>Preemption-Enabling DNN Analyzer</vt:lpstr>
      <vt:lpstr>Pseudo-Preemptive GPU Coordinator</vt:lpstr>
      <vt:lpstr>Pseudo-Preemptive GPU Coordinator</vt:lpstr>
      <vt:lpstr>Pseudo-Preemptive GPU Coordinator</vt:lpstr>
      <vt:lpstr>Evaluation Setup</vt:lpstr>
      <vt:lpstr>GPU Coordination Performance</vt:lpstr>
      <vt:lpstr>Coordination Policy Comparison</vt:lpstr>
      <vt:lpstr>Coordination Policy Comparison</vt:lpstr>
      <vt:lpstr>Discussions</vt:lpstr>
      <vt:lpstr>Discussions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jhyi16</dc:creator>
  <cp:lastModifiedBy>Microsoft Office User</cp:lastModifiedBy>
  <cp:revision>3365</cp:revision>
  <cp:lastPrinted>2017-06-29T00:30:27Z</cp:lastPrinted>
  <dcterms:created xsi:type="dcterms:W3CDTF">2016-12-27T03:32:56Z</dcterms:created>
  <dcterms:modified xsi:type="dcterms:W3CDTF">2020-10-19T07:23:28Z</dcterms:modified>
  <cp:contentStatus/>
</cp:coreProperties>
</file>