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803" r:id="rId3"/>
    <p:sldId id="783" r:id="rId4"/>
    <p:sldId id="856" r:id="rId5"/>
    <p:sldId id="947" r:id="rId6"/>
    <p:sldId id="955" r:id="rId7"/>
    <p:sldId id="957" r:id="rId8"/>
    <p:sldId id="952" r:id="rId9"/>
    <p:sldId id="967" r:id="rId10"/>
  </p:sldIdLst>
  <p:sldSz cx="12192000" cy="6858000"/>
  <p:notesSz cx="6877050" cy="100028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1589F"/>
    <a:srgbClr val="4169C8"/>
    <a:srgbClr val="A86D45"/>
    <a:srgbClr val="C78373"/>
    <a:srgbClr val="DCA179"/>
    <a:srgbClr val="507BAF"/>
    <a:srgbClr val="FF6600"/>
    <a:srgbClr val="FF9933"/>
    <a:srgbClr val="D9E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 autoAdjust="0"/>
    <p:restoredTop sz="74125" autoAdjust="0"/>
  </p:normalViewPr>
  <p:slideViewPr>
    <p:cSldViewPr snapToGrid="0">
      <p:cViewPr varScale="1">
        <p:scale>
          <a:sx n="58" d="100"/>
          <a:sy n="58" d="100"/>
        </p:scale>
        <p:origin x="1456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-3936" y="-66"/>
      </p:cViewPr>
      <p:guideLst>
        <p:guide orient="horz" pos="3150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80055" cy="501879"/>
          </a:xfrm>
          <a:prstGeom prst="rect">
            <a:avLst/>
          </a:prstGeom>
        </p:spPr>
        <p:txBody>
          <a:bodyPr vert="horz" lIns="96394" tIns="48196" rIns="96394" bIns="48196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95408" y="5"/>
            <a:ext cx="2980055" cy="501879"/>
          </a:xfrm>
          <a:prstGeom prst="rect">
            <a:avLst/>
          </a:prstGeom>
        </p:spPr>
        <p:txBody>
          <a:bodyPr vert="horz" lIns="96394" tIns="48196" rIns="96394" bIns="48196" rtlCol="0"/>
          <a:lstStyle>
            <a:lvl1pPr algn="r">
              <a:defRPr sz="1300"/>
            </a:lvl1pPr>
          </a:lstStyle>
          <a:p>
            <a:fld id="{67A8AD99-F64D-4E2D-8B3C-07863AD7002C}" type="datetimeFigureOut">
              <a:rPr lang="ko-KR" altLang="en-US" smtClean="0"/>
              <a:t>2020. 9. 16.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94" tIns="48196" rIns="96394" bIns="4819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7705" y="4813867"/>
            <a:ext cx="5501640" cy="3938617"/>
          </a:xfrm>
          <a:prstGeom prst="rect">
            <a:avLst/>
          </a:prstGeom>
        </p:spPr>
        <p:txBody>
          <a:bodyPr vert="horz" lIns="96394" tIns="48196" rIns="96394" bIns="48196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500962"/>
            <a:ext cx="2980055" cy="501878"/>
          </a:xfrm>
          <a:prstGeom prst="rect">
            <a:avLst/>
          </a:prstGeom>
        </p:spPr>
        <p:txBody>
          <a:bodyPr vert="horz" lIns="96394" tIns="48196" rIns="96394" bIns="48196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95408" y="9500962"/>
            <a:ext cx="2980055" cy="501878"/>
          </a:xfrm>
          <a:prstGeom prst="rect">
            <a:avLst/>
          </a:prstGeom>
        </p:spPr>
        <p:txBody>
          <a:bodyPr vert="horz" lIns="96394" tIns="48196" rIns="96394" bIns="48196" rtlCol="0" anchor="b"/>
          <a:lstStyle>
            <a:lvl1pPr algn="r">
              <a:defRPr sz="1300"/>
            </a:lvl1pPr>
          </a:lstStyle>
          <a:p>
            <a:fld id="{3A8C6BBA-39DA-41FA-927A-67D325E2D5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82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0950"/>
            <a:ext cx="5997575" cy="3375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36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0950"/>
            <a:ext cx="5997575" cy="3375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935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0950"/>
            <a:ext cx="5997575" cy="3375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4992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0950"/>
            <a:ext cx="5997575" cy="3375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7404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648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0950"/>
            <a:ext cx="5997575" cy="3375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>
              <a:sym typeface="Wingdings" panose="05000000000000000000" pitchFamily="2" charset="2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993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1863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69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75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959646"/>
            <a:ext cx="10363200" cy="1879599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0244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CBD2-3A13-4A2A-AE9C-798B8D176000}" type="datetime1">
              <a:rPr lang="ko-KR" altLang="en-US" smtClean="0"/>
              <a:t>2020. 9. 16.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765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2000-A644-4021-9073-D3E41D107BE4}" type="datetime1">
              <a:rPr lang="ko-KR" altLang="en-US" smtClean="0"/>
              <a:t>2020. 9. 16.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6912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2C6B-FD3F-4273-9A54-F8F1F2A2FE65}" type="datetime1">
              <a:rPr lang="ko-KR" altLang="en-US" smtClean="0"/>
              <a:t>2020. 9. 16.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8804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1E39-8DFC-47FD-8953-19E29B9BC00B}" type="datetime1">
              <a:rPr lang="ko-KR" altLang="en-US" smtClean="0"/>
              <a:t>2020. 9. 16.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1242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153882" y="980728"/>
            <a:ext cx="11872404" cy="552660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20000"/>
              </a:lnSpc>
              <a:spcBef>
                <a:spcPts val="300"/>
              </a:spcBef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lnSpc>
                <a:spcPct val="12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lnSpc>
                <a:spcPct val="12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lnSpc>
                <a:spcPct val="12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ko-KR" dirty="0"/>
              <a:t>Master text style</a:t>
            </a:r>
            <a:endParaRPr lang="ko-KR" altLang="en-US" dirty="0"/>
          </a:p>
          <a:p>
            <a:pPr lvl="1">
              <a:lnSpc>
                <a:spcPct val="120000"/>
              </a:lnSpc>
            </a:pPr>
            <a:r>
              <a:rPr lang="en-US" altLang="ko-KR" dirty="0"/>
              <a:t>Second</a:t>
            </a:r>
            <a:endParaRPr lang="ko-KR" altLang="en-US" dirty="0"/>
          </a:p>
          <a:p>
            <a:pPr lvl="2">
              <a:lnSpc>
                <a:spcPct val="120000"/>
              </a:lnSpc>
            </a:pPr>
            <a:r>
              <a:rPr lang="en-US" altLang="ko-KR" dirty="0"/>
              <a:t>Third</a:t>
            </a:r>
            <a:endParaRPr lang="ko-KR" altLang="en-US" dirty="0"/>
          </a:p>
          <a:p>
            <a:pPr lvl="3">
              <a:lnSpc>
                <a:spcPct val="120000"/>
              </a:lnSpc>
            </a:pPr>
            <a:r>
              <a:rPr lang="en-US" altLang="ko-KR" dirty="0"/>
              <a:t>Fourth</a:t>
            </a:r>
            <a:endParaRPr lang="ko-KR" altLang="en-US" dirty="0"/>
          </a:p>
          <a:p>
            <a:pPr lvl="4">
              <a:lnSpc>
                <a:spcPct val="120000"/>
              </a:lnSpc>
            </a:pPr>
            <a:r>
              <a:rPr lang="en-US" altLang="ko-KR" dirty="0"/>
              <a:t>Fifth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209541" y="6587234"/>
            <a:ext cx="982463" cy="27076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856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955" y="368108"/>
            <a:ext cx="11576323" cy="689583"/>
          </a:xfrm>
        </p:spPr>
        <p:txBody>
          <a:bodyPr tIns="72000">
            <a:noAutofit/>
          </a:bodyPr>
          <a:lstStyle>
            <a:lvl1pPr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55" y="1366161"/>
            <a:ext cx="11650132" cy="503555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2800">
                <a:latin typeface="+mn-lt"/>
              </a:defRPr>
            </a:lvl1pPr>
            <a:lvl2pPr marL="541338" indent="-228600">
              <a:lnSpc>
                <a:spcPct val="100000"/>
              </a:lnSpc>
              <a:buFont typeface="Calibri" panose="020F0502020204030204" pitchFamily="34" charset="0"/>
              <a:buChar char="◦"/>
              <a:defRPr sz="2400">
                <a:latin typeface="+mn-lt"/>
              </a:defRPr>
            </a:lvl2pPr>
            <a:lvl3pPr marL="896938" indent="-228600">
              <a:lnSpc>
                <a:spcPct val="100000"/>
              </a:lnSpc>
              <a:buFont typeface="Calibri" panose="020F0502020204030204" pitchFamily="34" charset="0"/>
              <a:buChar char="–"/>
              <a:defRPr sz="2000">
                <a:latin typeface="+mn-lt"/>
              </a:defRPr>
            </a:lvl3pPr>
            <a:lvl4pPr marL="1252538" indent="-2286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879600" algn="l"/>
              </a:tabLst>
              <a:defRPr sz="1800">
                <a:latin typeface="+mn-lt"/>
              </a:defRPr>
            </a:lvl4pPr>
            <a:lvl5pPr marL="1524000" indent="-228600">
              <a:lnSpc>
                <a:spcPct val="100000"/>
              </a:lnSpc>
              <a:tabLst>
                <a:tab pos="1795463" algn="l"/>
              </a:tabLst>
              <a:defRPr sz="1800">
                <a:latin typeface="+mn-lt"/>
              </a:defRPr>
            </a:lvl5pPr>
          </a:lstStyle>
          <a:p>
            <a:pPr lvl="0"/>
            <a:r>
              <a:rPr lang="en-US" altLang="ko-KR" dirty="0"/>
              <a:t>First </a:t>
            </a:r>
            <a:endParaRPr lang="ko-KR" altLang="en-US" dirty="0"/>
          </a:p>
          <a:p>
            <a:pPr lvl="1"/>
            <a:r>
              <a:rPr lang="en-US" altLang="ko-KR" dirty="0"/>
              <a:t>Second</a:t>
            </a:r>
            <a:endParaRPr lang="ko-KR" altLang="en-US" dirty="0"/>
          </a:p>
          <a:p>
            <a:pPr lvl="2"/>
            <a:r>
              <a:rPr lang="en-US" altLang="ko-KR" dirty="0"/>
              <a:t>Third</a:t>
            </a:r>
            <a:endParaRPr lang="ko-KR" altLang="en-US" dirty="0"/>
          </a:p>
          <a:p>
            <a:pPr lvl="3"/>
            <a:r>
              <a:rPr lang="en-US" altLang="ko-KR" dirty="0"/>
              <a:t>Fourth</a:t>
            </a:r>
            <a:endParaRPr lang="ko-KR" altLang="en-US" dirty="0"/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33179" y="6492876"/>
            <a:ext cx="3389488" cy="365125"/>
          </a:xfrm>
        </p:spPr>
        <p:txBody>
          <a:bodyPr rIns="0"/>
          <a:lstStyle>
            <a:lvl1pPr algn="r">
              <a:defRPr sz="16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093641E8-BAE3-4ABA-8BDE-0A035E79E37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134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956" y="289158"/>
            <a:ext cx="10610145" cy="569904"/>
          </a:xfrm>
        </p:spPr>
        <p:txBody>
          <a:bodyPr tIns="72000">
            <a:norm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Adobe Fan Heiti Std B" panose="020B0700000000000000" pitchFamily="34" charset="-128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55" y="1366161"/>
            <a:ext cx="11650132" cy="503555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2400">
                <a:latin typeface="+mn-lt"/>
              </a:defRPr>
            </a:lvl1pPr>
            <a:lvl2pPr marL="541338" indent="-228600">
              <a:lnSpc>
                <a:spcPct val="100000"/>
              </a:lnSpc>
              <a:buFont typeface="Calibri" panose="020F0502020204030204" pitchFamily="34" charset="0"/>
              <a:buChar char="◦"/>
              <a:defRPr sz="2000">
                <a:latin typeface="+mn-lt"/>
              </a:defRPr>
            </a:lvl2pPr>
            <a:lvl3pPr marL="896938" indent="-228600">
              <a:lnSpc>
                <a:spcPct val="100000"/>
              </a:lnSpc>
              <a:buFont typeface="Calibri" panose="020F0502020204030204" pitchFamily="34" charset="0"/>
              <a:buChar char="–"/>
              <a:defRPr sz="1800">
                <a:latin typeface="+mn-lt"/>
              </a:defRPr>
            </a:lvl3pPr>
            <a:lvl4pPr marL="1252538" indent="-2286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879600" algn="l"/>
              </a:tabLst>
              <a:defRPr sz="1600">
                <a:latin typeface="+mn-lt"/>
              </a:defRPr>
            </a:lvl4pPr>
            <a:lvl5pPr marL="1524000" indent="-228600">
              <a:lnSpc>
                <a:spcPct val="100000"/>
              </a:lnSpc>
              <a:tabLst>
                <a:tab pos="1795463" algn="l"/>
              </a:tabLst>
              <a:defRPr sz="1600">
                <a:latin typeface="+mn-lt"/>
              </a:defRPr>
            </a:lvl5pPr>
          </a:lstStyle>
          <a:p>
            <a:pPr lvl="0"/>
            <a:r>
              <a:rPr lang="en-US" altLang="ko-KR" dirty="0"/>
              <a:t>First </a:t>
            </a:r>
            <a:endParaRPr lang="ko-KR" altLang="en-US" dirty="0"/>
          </a:p>
          <a:p>
            <a:pPr lvl="1"/>
            <a:r>
              <a:rPr lang="en-US" altLang="ko-KR" dirty="0"/>
              <a:t>Second</a:t>
            </a:r>
            <a:endParaRPr lang="ko-KR" altLang="en-US" dirty="0"/>
          </a:p>
          <a:p>
            <a:pPr lvl="2"/>
            <a:r>
              <a:rPr lang="en-US" altLang="ko-KR" dirty="0"/>
              <a:t>Third</a:t>
            </a:r>
            <a:endParaRPr lang="ko-KR" altLang="en-US" dirty="0"/>
          </a:p>
          <a:p>
            <a:pPr lvl="3"/>
            <a:r>
              <a:rPr lang="en-US" altLang="ko-KR" dirty="0"/>
              <a:t>Fourth</a:t>
            </a:r>
            <a:endParaRPr lang="ko-KR" altLang="en-US" dirty="0"/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1889" y="6483352"/>
            <a:ext cx="3389488" cy="365125"/>
          </a:xfrm>
        </p:spPr>
        <p:txBody>
          <a:bodyPr rIns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093641E8-BAE3-4ABA-8BDE-0A035E79E37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0774" y="341546"/>
            <a:ext cx="970553" cy="753531"/>
          </a:xfrm>
          <a:prstGeom prst="rect">
            <a:avLst/>
          </a:prstGeom>
        </p:spPr>
      </p:pic>
      <p:sp>
        <p:nvSpPr>
          <p:cNvPr id="8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252" y="869913"/>
            <a:ext cx="10610849" cy="2667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dobe Fan Heiti Std B" panose="020B0700000000000000" pitchFamily="34" charset="-128"/>
              </a:defRPr>
            </a:lvl1pPr>
          </a:lstStyle>
          <a:p>
            <a:pPr lvl="0"/>
            <a:r>
              <a:rPr lang="en-US" altLang="ko-KR" dirty="0"/>
              <a:t>Subtitle</a:t>
            </a:r>
            <a:endParaRPr lang="ko-KR" altLang="en-US" dirty="0"/>
          </a:p>
        </p:txBody>
      </p:sp>
      <p:sp>
        <p:nvSpPr>
          <p:cNvPr id="34" name="Title 1"/>
          <p:cNvSpPr txBox="1">
            <a:spLocks/>
          </p:cNvSpPr>
          <p:nvPr userDrawn="1"/>
        </p:nvSpPr>
        <p:spPr>
          <a:xfrm>
            <a:off x="349956" y="289158"/>
            <a:ext cx="10610145" cy="569904"/>
          </a:xfrm>
          <a:prstGeom prst="rect">
            <a:avLst/>
          </a:prstGeom>
        </p:spPr>
        <p:txBody>
          <a:bodyPr vert="horz" lIns="91440" tIns="7200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dobe Fan Heiti Std B" panose="020B0700000000000000" pitchFamily="34" charset="-128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Title</a:t>
            </a:r>
          </a:p>
        </p:txBody>
      </p:sp>
      <p:sp>
        <p:nvSpPr>
          <p:cNvPr id="36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349252" y="869913"/>
            <a:ext cx="10610849" cy="2667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Adobe Fan Heiti Std B" panose="020B0700000000000000" pitchFamily="34" charset="-128"/>
              </a:defRPr>
            </a:lvl1pPr>
          </a:lstStyle>
          <a:p>
            <a:pPr lvl="0"/>
            <a:r>
              <a:rPr lang="en-US" altLang="ko-KR" dirty="0"/>
              <a:t>Subtitle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350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지막 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956" y="289158"/>
            <a:ext cx="10610145" cy="569904"/>
          </a:xfrm>
        </p:spPr>
        <p:txBody>
          <a:bodyPr tIns="72000">
            <a:norm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dobe Fan Heiti Std B" panose="020B0700000000000000" pitchFamily="34" charset="-128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55" y="1366161"/>
            <a:ext cx="11650132" cy="503555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2400">
                <a:latin typeface="+mn-lt"/>
              </a:defRPr>
            </a:lvl1pPr>
            <a:lvl2pPr marL="541338" indent="-228600">
              <a:lnSpc>
                <a:spcPct val="100000"/>
              </a:lnSpc>
              <a:buFont typeface="Calibri" panose="020F0502020204030204" pitchFamily="34" charset="0"/>
              <a:buChar char="◦"/>
              <a:defRPr sz="2000">
                <a:latin typeface="+mn-lt"/>
              </a:defRPr>
            </a:lvl2pPr>
            <a:lvl3pPr marL="896938" indent="-228600">
              <a:lnSpc>
                <a:spcPct val="100000"/>
              </a:lnSpc>
              <a:buFont typeface="Calibri" panose="020F0502020204030204" pitchFamily="34" charset="0"/>
              <a:buChar char="–"/>
              <a:defRPr sz="1800">
                <a:latin typeface="+mn-lt"/>
              </a:defRPr>
            </a:lvl3pPr>
            <a:lvl4pPr marL="1252538" indent="-2286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879600" algn="l"/>
              </a:tabLst>
              <a:defRPr sz="1600">
                <a:latin typeface="+mn-lt"/>
              </a:defRPr>
            </a:lvl4pPr>
            <a:lvl5pPr marL="1524000" indent="-228600">
              <a:lnSpc>
                <a:spcPct val="100000"/>
              </a:lnSpc>
              <a:tabLst>
                <a:tab pos="1795463" algn="l"/>
              </a:tabLst>
              <a:defRPr sz="1600">
                <a:latin typeface="+mn-lt"/>
              </a:defRPr>
            </a:lvl5pPr>
          </a:lstStyle>
          <a:p>
            <a:pPr lvl="0"/>
            <a:r>
              <a:rPr lang="en-US" altLang="ko-KR" dirty="0"/>
              <a:t>First </a:t>
            </a:r>
            <a:endParaRPr lang="ko-KR" altLang="en-US" dirty="0"/>
          </a:p>
          <a:p>
            <a:pPr lvl="1"/>
            <a:r>
              <a:rPr lang="en-US" altLang="ko-KR" dirty="0"/>
              <a:t>Second</a:t>
            </a:r>
            <a:endParaRPr lang="ko-KR" altLang="en-US" dirty="0"/>
          </a:p>
          <a:p>
            <a:pPr lvl="2"/>
            <a:r>
              <a:rPr lang="en-US" altLang="ko-KR" dirty="0"/>
              <a:t>Third</a:t>
            </a:r>
            <a:endParaRPr lang="ko-KR" altLang="en-US" dirty="0"/>
          </a:p>
          <a:p>
            <a:pPr lvl="3"/>
            <a:r>
              <a:rPr lang="en-US" altLang="ko-KR" dirty="0"/>
              <a:t>Fourth</a:t>
            </a:r>
            <a:endParaRPr lang="ko-KR" altLang="en-US" dirty="0"/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1889" y="6483352"/>
            <a:ext cx="3389488" cy="365125"/>
          </a:xfrm>
        </p:spPr>
        <p:txBody>
          <a:bodyPr rIns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093641E8-BAE3-4ABA-8BDE-0A035E79E37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252" y="869913"/>
            <a:ext cx="10610849" cy="266700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Adobe Fan Heiti Std B" panose="020B0700000000000000" pitchFamily="34" charset="-128"/>
              </a:defRPr>
            </a:lvl1pPr>
          </a:lstStyle>
          <a:p>
            <a:pPr lvl="0"/>
            <a:r>
              <a:rPr lang="en-US" altLang="ko-KR" dirty="0"/>
              <a:t>Subtitle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988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5253-8815-40A0-89B4-DFF8CEB9622C}" type="datetime1">
              <a:rPr lang="ko-KR" altLang="en-US" smtClean="0"/>
              <a:t>2020. 9. 16.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49957" y="47625"/>
            <a:ext cx="1682044" cy="237070"/>
          </a:xfrm>
        </p:spPr>
        <p:txBody>
          <a:bodyPr tIns="0" bIns="0"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Introduction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49957" y="284696"/>
            <a:ext cx="1682044" cy="167743"/>
          </a:xfrm>
        </p:spPr>
        <p:txBody>
          <a:bodyPr tIns="0" b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○ ○ ○ ○ 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8195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1A14-4F30-489F-9A88-D0D535DD085A}" type="datetime1">
              <a:rPr lang="ko-KR" altLang="en-US" smtClean="0"/>
              <a:t>2020. 9. 16.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5974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96F7-A251-47CF-B161-0D7146E6645D}" type="datetime1">
              <a:rPr lang="ko-KR" altLang="en-US" smtClean="0"/>
              <a:t>2020. 9. 16.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33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21D0-F4FF-4324-B43B-A826D2D0B221}" type="datetime1">
              <a:rPr lang="ko-KR" altLang="en-US" smtClean="0"/>
              <a:t>2020. 9. 16.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492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AA89-F159-47BA-BE65-9E85A04FB026}" type="datetime1">
              <a:rPr lang="ko-KR" altLang="en-US" smtClean="0"/>
              <a:t>2020. 9. 16.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8066" y="5969001"/>
            <a:ext cx="642021" cy="49953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95088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956" y="365127"/>
            <a:ext cx="11288888" cy="744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957" y="1278467"/>
            <a:ext cx="11300177" cy="489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F1A77-02D8-478C-A335-EB04675AEF81}" type="datetime1">
              <a:rPr lang="ko-KR" altLang="en-US" smtClean="0"/>
              <a:t>2020. 9. 16.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224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7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3" r:id="rId14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ohnyi0606@snu.ac.k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87012" y="839973"/>
            <a:ext cx="11225471" cy="2624012"/>
          </a:xfrm>
        </p:spPr>
        <p:txBody>
          <a:bodyPr>
            <a:noAutofit/>
          </a:bodyPr>
          <a:lstStyle/>
          <a:p>
            <a:r>
              <a:rPr lang="en-US" altLang="ko-KR" sz="4800" b="1" dirty="0"/>
              <a:t>EagleEye: Wearable Camera-based </a:t>
            </a:r>
            <a:br>
              <a:rPr lang="en-US" altLang="ko-KR" sz="4800" b="1" dirty="0"/>
            </a:br>
            <a:r>
              <a:rPr lang="en-US" altLang="ko-KR" sz="4800" b="1" dirty="0"/>
              <a:t>Person Identification </a:t>
            </a:r>
            <a:br>
              <a:rPr lang="en-US" altLang="ko-KR" sz="4800" b="1" dirty="0"/>
            </a:br>
            <a:r>
              <a:rPr lang="en-US" altLang="ko-KR" sz="4800" b="1" dirty="0"/>
              <a:t>in Crowded Urban Spaces</a:t>
            </a:r>
            <a:endParaRPr lang="ko-KR" altLang="en-US" sz="4800" dirty="0"/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D1FAEAEE-11AB-374F-AE2F-F02523FD5A93}"/>
              </a:ext>
            </a:extLst>
          </p:cNvPr>
          <p:cNvSpPr txBox="1">
            <a:spLocks/>
          </p:cNvSpPr>
          <p:nvPr/>
        </p:nvSpPr>
        <p:spPr>
          <a:xfrm>
            <a:off x="2173687" y="4050686"/>
            <a:ext cx="7852118" cy="1991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Adobe Fan Heiti Std B" panose="020B0700000000000000" pitchFamily="34" charset="-128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u="sng" dirty="0" err="1">
                <a:latin typeface="+mn-lt"/>
              </a:rPr>
              <a:t>Juheon</a:t>
            </a:r>
            <a:r>
              <a:rPr lang="en-US" altLang="ko-KR" sz="3200" u="sng" dirty="0">
                <a:latin typeface="+mn-lt"/>
              </a:rPr>
              <a:t> Yi</a:t>
            </a:r>
            <a:r>
              <a:rPr lang="en-US" altLang="ko-KR" sz="3200" baseline="30000" dirty="0">
                <a:latin typeface="+mn-lt"/>
              </a:rPr>
              <a:t>1</a:t>
            </a:r>
            <a:r>
              <a:rPr lang="en-US" altLang="ko-KR" sz="3200" b="0" dirty="0">
                <a:latin typeface="+mn-lt"/>
              </a:rPr>
              <a:t>, </a:t>
            </a:r>
            <a:r>
              <a:rPr lang="en-US" altLang="ko-KR" sz="3200" b="0" dirty="0" err="1">
                <a:latin typeface="+mn-lt"/>
              </a:rPr>
              <a:t>Sunghyun</a:t>
            </a:r>
            <a:r>
              <a:rPr lang="en-US" altLang="ko-KR" sz="3200" b="0" dirty="0">
                <a:latin typeface="+mn-lt"/>
              </a:rPr>
              <a:t> Choi</a:t>
            </a:r>
            <a:r>
              <a:rPr lang="en-US" altLang="ko-KR" sz="3200" b="0" baseline="30000" dirty="0">
                <a:latin typeface="+mn-lt"/>
              </a:rPr>
              <a:t>2</a:t>
            </a:r>
            <a:r>
              <a:rPr lang="en-US" altLang="ko-KR" sz="3200" b="0" dirty="0">
                <a:latin typeface="+mn-lt"/>
              </a:rPr>
              <a:t>, </a:t>
            </a:r>
            <a:r>
              <a:rPr lang="en-US" altLang="ko-KR" sz="3200" b="0" dirty="0" err="1">
                <a:latin typeface="+mn-lt"/>
              </a:rPr>
              <a:t>Youngki</a:t>
            </a:r>
            <a:r>
              <a:rPr lang="en-US" altLang="ko-KR" sz="3200" b="0" dirty="0">
                <a:latin typeface="+mn-lt"/>
              </a:rPr>
              <a:t> Lee</a:t>
            </a:r>
            <a:r>
              <a:rPr lang="en-US" altLang="ko-KR" sz="3200" b="0" baseline="30000" dirty="0">
                <a:latin typeface="+mn-lt"/>
              </a:rPr>
              <a:t>1</a:t>
            </a:r>
            <a:endParaRPr lang="en-US" altLang="ko-KR" sz="3200" b="0" dirty="0">
              <a:latin typeface="+mn-lt"/>
            </a:endParaRPr>
          </a:p>
          <a:p>
            <a:r>
              <a:rPr lang="en-US" altLang="ko-KR" b="0" baseline="30000" dirty="0">
                <a:latin typeface="+mn-lt"/>
              </a:rPr>
              <a:t>1</a:t>
            </a:r>
            <a:r>
              <a:rPr lang="en-US" altLang="ko-KR" b="0" dirty="0">
                <a:latin typeface="+mn-lt"/>
              </a:rPr>
              <a:t>Seoul National University, </a:t>
            </a:r>
            <a:r>
              <a:rPr lang="en-US" altLang="ko-KR" b="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altLang="ko-KR" b="0" dirty="0">
                <a:latin typeface="+mn-lt"/>
              </a:rPr>
              <a:t>Samsung Research Korea</a:t>
            </a:r>
          </a:p>
          <a:p>
            <a:r>
              <a:rPr lang="en-US" altLang="ko-KR" b="0" dirty="0">
                <a:latin typeface="+mn-lt"/>
              </a:rPr>
              <a:t>ACM </a:t>
            </a:r>
            <a:r>
              <a:rPr lang="en-US" altLang="ko-KR" b="0" dirty="0" err="1">
                <a:latin typeface="+mn-lt"/>
              </a:rPr>
              <a:t>MobiCom</a:t>
            </a:r>
            <a:r>
              <a:rPr lang="en-US" altLang="ko-KR" b="0" dirty="0">
                <a:latin typeface="+mn-lt"/>
              </a:rPr>
              <a:t> 2020</a:t>
            </a:r>
          </a:p>
          <a:p>
            <a:endParaRPr lang="en-US" altLang="ko-KR" sz="1050" b="0" dirty="0">
              <a:latin typeface="+mn-lt"/>
            </a:endParaRPr>
          </a:p>
          <a:p>
            <a:r>
              <a:rPr lang="en-US" altLang="ko-KR" b="0" dirty="0">
                <a:latin typeface="+mn-lt"/>
              </a:rPr>
              <a:t> </a:t>
            </a:r>
          </a:p>
        </p:txBody>
      </p:sp>
      <p:pic>
        <p:nvPicPr>
          <p:cNvPr id="1026" name="Picture 2" descr="samsung logo에 대한 이미지 검색결과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7594"/>
          <a:stretch/>
        </p:blipFill>
        <p:spPr bwMode="auto">
          <a:xfrm>
            <a:off x="6358047" y="5577986"/>
            <a:ext cx="2563599" cy="117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oul national university logo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44" y="5601932"/>
            <a:ext cx="2257113" cy="112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63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pic>
        <p:nvPicPr>
          <p:cNvPr id="9" name="그림 8" hidden="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184" y="5100131"/>
            <a:ext cx="5872163" cy="1383221"/>
          </a:xfrm>
          <a:prstGeom prst="rect">
            <a:avLst/>
          </a:prstGeom>
        </p:spPr>
      </p:pic>
      <p:sp>
        <p:nvSpPr>
          <p:cNvPr id="2" name="AutoShape 8" descr="optical lens iphone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3" name="AutoShape 10" descr="optical lens iphone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8" name="AutoShape 12" descr="optical lens iphone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AF85ED-BCC2-8047-B16B-6DB5FC450B36}"/>
              </a:ext>
            </a:extLst>
          </p:cNvPr>
          <p:cNvSpPr txBox="1"/>
          <p:nvPr/>
        </p:nvSpPr>
        <p:spPr>
          <a:xfrm>
            <a:off x="1110993" y="4694363"/>
            <a:ext cx="3566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/>
              <a:t>Finding a crime suspect in crowded streets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B4184-37C4-C741-B727-66641BD2ADFD}"/>
              </a:ext>
            </a:extLst>
          </p:cNvPr>
          <p:cNvSpPr txBox="1"/>
          <p:nvPr/>
        </p:nvSpPr>
        <p:spPr>
          <a:xfrm>
            <a:off x="7033183" y="2488003"/>
            <a:ext cx="3842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/>
              <a:t>Children counting in kindergarten field trips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523755" y="1464667"/>
            <a:ext cx="5301002" cy="3229696"/>
            <a:chOff x="1991389" y="1648114"/>
            <a:chExt cx="2472956" cy="1657344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FFBF5E14-C702-2747-95BB-88B2A443C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3719" y="1648351"/>
              <a:ext cx="2470626" cy="1657107"/>
            </a:xfrm>
            <a:prstGeom prst="rect">
              <a:avLst/>
            </a:prstGeom>
          </p:spPr>
        </p:pic>
        <p:grpSp>
          <p:nvGrpSpPr>
            <p:cNvPr id="20" name="그룹 19"/>
            <p:cNvGrpSpPr/>
            <p:nvPr/>
          </p:nvGrpSpPr>
          <p:grpSpPr>
            <a:xfrm>
              <a:off x="1991389" y="1648114"/>
              <a:ext cx="550232" cy="593558"/>
              <a:chOff x="2113299" y="415965"/>
              <a:chExt cx="665781" cy="718205"/>
            </a:xfrm>
          </p:grpSpPr>
          <p:pic>
            <p:nvPicPr>
              <p:cNvPr id="21" name="Picture 2" descr="wanted posterì ëí ì´ë¯¸ì§ ê²ìê²°ê³¼">
                <a:extLst>
                  <a:ext uri="{FF2B5EF4-FFF2-40B4-BE49-F238E27FC236}">
                    <a16:creationId xmlns:a16="http://schemas.microsoft.com/office/drawing/2014/main" id="{7DD10699-D7A5-5642-9D00-F9FCB57A6B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113299" y="415965"/>
                <a:ext cx="665781" cy="7182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11517BA3-5D5E-7A41-AD85-3CCE56A006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84161" y="594071"/>
                <a:ext cx="521238" cy="481448"/>
              </a:xfrm>
              <a:prstGeom prst="rect">
                <a:avLst/>
              </a:prstGeom>
            </p:spPr>
          </p:pic>
        </p:grp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3B738C9A-4C34-BE43-92D8-825221090C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68" y="3486954"/>
            <a:ext cx="5588889" cy="3229696"/>
          </a:xfrm>
          <a:prstGeom prst="rect">
            <a:avLst/>
          </a:prstGeom>
        </p:spPr>
      </p:pic>
      <p:sp>
        <p:nvSpPr>
          <p:cNvPr id="7" name="제목 6">
            <a:extLst>
              <a:ext uri="{FF2B5EF4-FFF2-40B4-BE49-F238E27FC236}">
                <a16:creationId xmlns:a16="http://schemas.microsoft.com/office/drawing/2014/main" id="{D7E3A790-EDBC-2145-92BD-CBC7D8C8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Needs for Robust Person Identification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847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9" name="그림 8" hidden="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184" y="5100131"/>
            <a:ext cx="5872163" cy="1383221"/>
          </a:xfrm>
          <a:prstGeom prst="rect">
            <a:avLst/>
          </a:prstGeom>
        </p:spPr>
      </p:pic>
      <p:sp>
        <p:nvSpPr>
          <p:cNvPr id="2" name="AutoShape 8" descr="optical lens iphone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3" name="AutoShape 10" descr="optical lens iphone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8" name="AutoShape 12" descr="optical lens iphone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4" name="내용 개체 틀 5">
            <a:extLst>
              <a:ext uri="{FF2B5EF4-FFF2-40B4-BE49-F238E27FC236}">
                <a16:creationId xmlns:a16="http://schemas.microsoft.com/office/drawing/2014/main" id="{B519FF8B-7B33-EA4E-8A51-856480C70DDF}"/>
              </a:ext>
            </a:extLst>
          </p:cNvPr>
          <p:cNvSpPr txBox="1">
            <a:spLocks/>
          </p:cNvSpPr>
          <p:nvPr/>
        </p:nvSpPr>
        <p:spPr>
          <a:xfrm>
            <a:off x="1349586" y="1489729"/>
            <a:ext cx="9611359" cy="545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538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tabLst>
                <a:tab pos="18796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95463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endParaRPr lang="en-US" altLang="ko-KR" b="1" dirty="0">
              <a:sym typeface="Wingdings" panose="05000000000000000000" pitchFamily="2" charset="2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5B489E8-D849-D143-ADCA-1C7F68801549}"/>
              </a:ext>
            </a:extLst>
          </p:cNvPr>
          <p:cNvGrpSpPr/>
          <p:nvPr/>
        </p:nvGrpSpPr>
        <p:grpSpPr>
          <a:xfrm>
            <a:off x="-54864" y="1171659"/>
            <a:ext cx="12341848" cy="5686341"/>
            <a:chOff x="-73152" y="1198553"/>
            <a:chExt cx="12341848" cy="5686341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4" r="-204" b="6805"/>
            <a:stretch/>
          </p:blipFill>
          <p:spPr>
            <a:xfrm>
              <a:off x="-73152" y="1198553"/>
              <a:ext cx="12341848" cy="5686341"/>
            </a:xfrm>
            <a:prstGeom prst="rect">
              <a:avLst/>
            </a:prstGeom>
          </p:spPr>
        </p:pic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CCA67115-D4D5-E645-A4C4-8B3D1D129041}"/>
                </a:ext>
              </a:extLst>
            </p:cNvPr>
            <p:cNvGrpSpPr/>
            <p:nvPr/>
          </p:nvGrpSpPr>
          <p:grpSpPr>
            <a:xfrm>
              <a:off x="-28319" y="1200384"/>
              <a:ext cx="1688752" cy="1821727"/>
              <a:chOff x="52448" y="1134494"/>
              <a:chExt cx="1857627" cy="2003900"/>
            </a:xfrm>
          </p:grpSpPr>
          <p:pic>
            <p:nvPicPr>
              <p:cNvPr id="10" name="Picture 2" descr="wanted posterì ëí ì´ë¯¸ì§ ê²ìê²°ê³¼">
                <a:extLst>
                  <a:ext uri="{FF2B5EF4-FFF2-40B4-BE49-F238E27FC236}">
                    <a16:creationId xmlns:a16="http://schemas.microsoft.com/office/drawing/2014/main" id="{7DD10699-D7A5-5642-9D00-F9FCB57A6B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448" y="1134494"/>
                <a:ext cx="1857627" cy="2003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844" y="1568511"/>
                <a:ext cx="1448451" cy="1448451"/>
              </a:xfrm>
              <a:prstGeom prst="rect">
                <a:avLst/>
              </a:prstGeom>
            </p:spPr>
          </p:pic>
        </p:grpSp>
      </p:grpSp>
      <p:sp>
        <p:nvSpPr>
          <p:cNvPr id="6" name="제목 5">
            <a:extLst>
              <a:ext uri="{FF2B5EF4-FFF2-40B4-BE49-F238E27FC236}">
                <a16:creationId xmlns:a16="http://schemas.microsoft.com/office/drawing/2014/main" id="{7052A996-396D-224A-B445-905FAFFC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ym typeface="Wingdings" panose="05000000000000000000" pitchFamily="2" charset="2"/>
              </a:rPr>
              <a:t>Humans: How Fast and Accurate?</a:t>
            </a:r>
            <a:endParaRPr kumimoji="1" lang="ko-KR" altLang="en-US" dirty="0"/>
          </a:p>
        </p:txBody>
      </p:sp>
      <p:sp>
        <p:nvSpPr>
          <p:cNvPr id="5" name="아래쪽 화살표 4"/>
          <p:cNvSpPr/>
          <p:nvPr/>
        </p:nvSpPr>
        <p:spPr>
          <a:xfrm rot="2054581">
            <a:off x="6720116" y="2497169"/>
            <a:ext cx="265936" cy="4379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643271"/>
            <a:ext cx="12192000" cy="12147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crowded scenes, </a:t>
            </a:r>
          </a:p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latency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to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seconds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accuracy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drops to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14427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11210" t="23805" r="12133" b="12652"/>
          <a:stretch/>
        </p:blipFill>
        <p:spPr>
          <a:xfrm>
            <a:off x="-1" y="1230500"/>
            <a:ext cx="12192001" cy="5684849"/>
          </a:xfrm>
          <a:prstGeom prst="rect">
            <a:avLst/>
          </a:prstGeom>
        </p:spPr>
      </p:pic>
      <p:sp>
        <p:nvSpPr>
          <p:cNvPr id="5" name="제목 4">
            <a:extLst>
              <a:ext uri="{FF2B5EF4-FFF2-40B4-BE49-F238E27FC236}">
                <a16:creationId xmlns:a16="http://schemas.microsoft.com/office/drawing/2014/main" id="{F15943A6-48E5-4547-905D-94583AE3D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EagleEye</a:t>
            </a:r>
            <a:r>
              <a:rPr lang="en-US" altLang="ko-KR" dirty="0"/>
              <a:t>: AR Person Identification System 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9778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3BD7D2-6976-374F-B1D8-D0D22504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Key Challenges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E78934B-D1BC-424F-B551-1B40F780F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dirty="0"/>
              <a:t>How to </a:t>
            </a:r>
            <a:r>
              <a:rPr kumimoji="1" lang="en-US" altLang="ko-KR" b="1" dirty="0">
                <a:solidFill>
                  <a:srgbClr val="FF0000"/>
                </a:solidFill>
              </a:rPr>
              <a:t>accurately recognize small faces</a:t>
            </a:r>
            <a:r>
              <a:rPr kumimoji="1" lang="en-US" altLang="ko-KR" dirty="0"/>
              <a:t> captured from distance?</a:t>
            </a:r>
          </a:p>
          <a:p>
            <a:r>
              <a:rPr kumimoji="1" lang="en-US" altLang="ko-KR" dirty="0"/>
              <a:t>How to </a:t>
            </a:r>
            <a:r>
              <a:rPr kumimoji="1" lang="en-US" altLang="ko-KR" b="1" dirty="0">
                <a:solidFill>
                  <a:srgbClr val="FF0000"/>
                </a:solidFill>
              </a:rPr>
              <a:t>run multi-DNN face identification in real-time</a:t>
            </a:r>
            <a:r>
              <a:rPr kumimoji="1" lang="en-US" altLang="ko-KR" dirty="0"/>
              <a:t> on mobile?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D747333-AC6A-9948-9416-10042DDD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763" y="2457593"/>
            <a:ext cx="6279043" cy="365832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232" y="2910640"/>
            <a:ext cx="7135981" cy="342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75" y="2047425"/>
            <a:ext cx="9342190" cy="3649699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pic>
        <p:nvPicPr>
          <p:cNvPr id="9" name="그림 8" hidden="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184" y="5100131"/>
            <a:ext cx="5872163" cy="1383221"/>
          </a:xfrm>
          <a:prstGeom prst="rect">
            <a:avLst/>
          </a:prstGeom>
        </p:spPr>
      </p:pic>
      <p:sp>
        <p:nvSpPr>
          <p:cNvPr id="2" name="AutoShape 8" descr="optical lens iphone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10" descr="optical lens iphone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2" descr="optical lens iphone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08" y="5140129"/>
            <a:ext cx="5029401" cy="16271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제목 5">
            <a:extLst>
              <a:ext uri="{FF2B5EF4-FFF2-40B4-BE49-F238E27FC236}">
                <a16:creationId xmlns:a16="http://schemas.microsoft.com/office/drawing/2014/main" id="{DC64D186-0C8C-0040-A832-5034B4983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Identity Clarification Network (ICN)</a:t>
            </a:r>
            <a:endParaRPr kumimoji="1" lang="ko-KR" altLang="en-US" dirty="0"/>
          </a:p>
        </p:txBody>
      </p:sp>
      <p:cxnSp>
        <p:nvCxnSpPr>
          <p:cNvPr id="14" name="직선 화살표 연결선 13"/>
          <p:cNvCxnSpPr/>
          <p:nvPr/>
        </p:nvCxnSpPr>
        <p:spPr>
          <a:xfrm flipH="1">
            <a:off x="2794000" y="4593265"/>
            <a:ext cx="1373963" cy="43593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297AA6-6A65-CB46-AFD3-8D98704BAE1F}"/>
                  </a:ext>
                </a:extLst>
              </p:cNvPr>
              <p:cNvSpPr txBox="1"/>
              <p:nvPr/>
            </p:nvSpPr>
            <p:spPr>
              <a:xfrm>
                <a:off x="-80120" y="4678464"/>
                <a:ext cx="23819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2400" dirty="0"/>
                  <a:t>Generator (</a:t>
                </a:r>
                <a14:m>
                  <m:oMath xmlns:m="http://schemas.openxmlformats.org/officeDocument/2006/math">
                    <m:r>
                      <a:rPr kumimoji="1" lang="en-US" altLang="ko-KR" sz="24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1" lang="en-US" altLang="ko-KR" sz="2400" dirty="0"/>
                  <a:t>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297AA6-6A65-CB46-AFD3-8D98704BA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120" y="4678464"/>
                <a:ext cx="2381995" cy="461665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C6D74F4-3C91-884E-8954-38CE33D7065E}"/>
              </a:ext>
            </a:extLst>
          </p:cNvPr>
          <p:cNvSpPr txBox="1"/>
          <p:nvPr/>
        </p:nvSpPr>
        <p:spPr>
          <a:xfrm>
            <a:off x="2813458" y="1219136"/>
            <a:ext cx="3133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b="1" dirty="0">
                <a:solidFill>
                  <a:srgbClr val="FF0000"/>
                </a:solidFill>
              </a:rPr>
              <a:t>Landmark-aided </a:t>
            </a:r>
            <a:br>
              <a:rPr kumimoji="1" lang="en-US" altLang="ko-KR" sz="2400" b="1" dirty="0">
                <a:solidFill>
                  <a:srgbClr val="FF0000"/>
                </a:solidFill>
              </a:rPr>
            </a:br>
            <a:r>
              <a:rPr kumimoji="1" lang="en-US" altLang="ko-KR" sz="2400" b="1" dirty="0">
                <a:solidFill>
                  <a:srgbClr val="FF0000"/>
                </a:solidFill>
              </a:rPr>
              <a:t>HR face reconstruction</a:t>
            </a:r>
            <a:endParaRPr kumimoji="1"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D74F4-3C91-884E-8954-38CE33D7065E}"/>
              </a:ext>
            </a:extLst>
          </p:cNvPr>
          <p:cNvSpPr txBox="1"/>
          <p:nvPr/>
        </p:nvSpPr>
        <p:spPr>
          <a:xfrm>
            <a:off x="7676641" y="5461668"/>
            <a:ext cx="3133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b="1" dirty="0">
                <a:solidFill>
                  <a:srgbClr val="FF0000"/>
                </a:solidFill>
              </a:rPr>
              <a:t>Enforce reconstructed face to preserve </a:t>
            </a:r>
            <a:br>
              <a:rPr kumimoji="1" lang="en-US" altLang="ko-KR" sz="2400" b="1" dirty="0">
                <a:solidFill>
                  <a:srgbClr val="FF0000"/>
                </a:solidFill>
              </a:rPr>
            </a:br>
            <a:r>
              <a:rPr kumimoji="1" lang="en-US" altLang="ko-KR" sz="2400" b="1" dirty="0">
                <a:solidFill>
                  <a:srgbClr val="FF0000"/>
                </a:solidFill>
              </a:rPr>
              <a:t>facial features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6D74F4-3C91-884E-8954-38CE33D7065E}"/>
              </a:ext>
            </a:extLst>
          </p:cNvPr>
          <p:cNvSpPr txBox="1"/>
          <p:nvPr/>
        </p:nvSpPr>
        <p:spPr>
          <a:xfrm>
            <a:off x="7126314" y="1470599"/>
            <a:ext cx="3791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b="1" dirty="0">
                <a:solidFill>
                  <a:srgbClr val="FF0000"/>
                </a:solidFill>
              </a:rPr>
              <a:t>Enforce reconstructed face </a:t>
            </a:r>
            <a:br>
              <a:rPr kumimoji="1" lang="en-US" altLang="ko-KR" sz="2400" b="1" dirty="0">
                <a:solidFill>
                  <a:srgbClr val="FF0000"/>
                </a:solidFill>
              </a:rPr>
            </a:br>
            <a:r>
              <a:rPr kumimoji="1" lang="en-US" altLang="ko-KR" sz="2400" b="1" dirty="0">
                <a:solidFill>
                  <a:srgbClr val="FF0000"/>
                </a:solidFill>
              </a:rPr>
              <a:t>to look realistic </a:t>
            </a:r>
            <a:endParaRPr kumimoji="1"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30BFE35-2539-1E46-BE2A-8B05B566E34A}"/>
              </a:ext>
            </a:extLst>
          </p:cNvPr>
          <p:cNvSpPr/>
          <p:nvPr/>
        </p:nvSpPr>
        <p:spPr>
          <a:xfrm>
            <a:off x="2676908" y="2037213"/>
            <a:ext cx="3406391" cy="26412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30BFE35-2539-1E46-BE2A-8B05B566E34A}"/>
              </a:ext>
            </a:extLst>
          </p:cNvPr>
          <p:cNvSpPr/>
          <p:nvPr/>
        </p:nvSpPr>
        <p:spPr>
          <a:xfrm>
            <a:off x="7452108" y="4376499"/>
            <a:ext cx="3582357" cy="9770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0BFE35-2539-1E46-BE2A-8B05B566E34A}"/>
              </a:ext>
            </a:extLst>
          </p:cNvPr>
          <p:cNvSpPr/>
          <p:nvPr/>
        </p:nvSpPr>
        <p:spPr>
          <a:xfrm>
            <a:off x="7452109" y="2409719"/>
            <a:ext cx="3139692" cy="9770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9889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6" grpId="0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46C125-FBD5-8841-B59E-BBF4CAEE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Content-Adaptive Parallel Execution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DF6DDA-45B9-E341-85D1-CC6CD5BC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F652E70-257A-4749-A9DF-BD6671357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51" y="2275605"/>
            <a:ext cx="5946346" cy="3735403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EAA7A7DD-BF40-D748-A420-D9AFBA52726E}"/>
              </a:ext>
            </a:extLst>
          </p:cNvPr>
          <p:cNvSpPr/>
          <p:nvPr/>
        </p:nvSpPr>
        <p:spPr>
          <a:xfrm>
            <a:off x="4322428" y="2275605"/>
            <a:ext cx="2051635" cy="3735403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1" name="Picture 2" descr="C:\Users\johnyi\Desktop\front.jpg">
            <a:extLst>
              <a:ext uri="{FF2B5EF4-FFF2-40B4-BE49-F238E27FC236}">
                <a16:creationId xmlns:a16="http://schemas.microsoft.com/office/drawing/2014/main" id="{9387B00B-F33E-974A-B487-C3104CE8E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1" r="10941" b="3835"/>
          <a:stretch/>
        </p:blipFill>
        <p:spPr bwMode="auto">
          <a:xfrm>
            <a:off x="6708814" y="2428651"/>
            <a:ext cx="1096490" cy="99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johnyi\Desktop\profile.jpg">
            <a:extLst>
              <a:ext uri="{FF2B5EF4-FFF2-40B4-BE49-F238E27FC236}">
                <a16:creationId xmlns:a16="http://schemas.microsoft.com/office/drawing/2014/main" id="{19857F8E-F180-2F49-939D-7665719E6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1" r="8880" b="6125"/>
          <a:stretch/>
        </p:blipFill>
        <p:spPr bwMode="auto">
          <a:xfrm>
            <a:off x="6708814" y="3649790"/>
            <a:ext cx="1096490" cy="99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39CCBDB-82A5-6E4C-9542-32151E3B29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814" y="4857843"/>
            <a:ext cx="1072360" cy="9834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77DACC3-08EF-7F4D-B119-228687454408}"/>
              </a:ext>
            </a:extLst>
          </p:cNvPr>
          <p:cNvSpPr txBox="1"/>
          <p:nvPr/>
        </p:nvSpPr>
        <p:spPr>
          <a:xfrm>
            <a:off x="365583" y="6011008"/>
            <a:ext cx="10724783" cy="523210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kumimoji="1" lang="en-US" altLang="ko-KR" sz="2800" b="1" dirty="0">
                <a:solidFill>
                  <a:srgbClr val="FF0000"/>
                </a:solidFill>
              </a:rPr>
              <a:t>Spatial Pipelining</a:t>
            </a:r>
            <a:r>
              <a:rPr kumimoji="1" lang="en-US" altLang="ko-KR" sz="2800" b="1" dirty="0"/>
              <a:t> processes regions in parallel over mobile and cloud </a:t>
            </a:r>
            <a:endParaRPr kumimoji="1" lang="en-US" altLang="ko-KR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7DACC3-08EF-7F4D-B119-228687454408}"/>
              </a:ext>
            </a:extLst>
          </p:cNvPr>
          <p:cNvSpPr txBox="1"/>
          <p:nvPr/>
        </p:nvSpPr>
        <p:spPr>
          <a:xfrm>
            <a:off x="365583" y="1221897"/>
            <a:ext cx="8003232" cy="954097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kumimoji="1" lang="en-US" altLang="ko-KR" sz="2800" b="1" dirty="0">
                <a:solidFill>
                  <a:srgbClr val="FF0000"/>
                </a:solidFill>
              </a:rPr>
              <a:t>Edge-Based Background Filtering</a:t>
            </a:r>
            <a:br>
              <a:rPr kumimoji="1" lang="en-US" altLang="ko-KR" sz="2800" b="1" dirty="0">
                <a:solidFill>
                  <a:srgbClr val="FF0000"/>
                </a:solidFill>
              </a:rPr>
            </a:br>
            <a:r>
              <a:rPr kumimoji="1" lang="en-US" altLang="ko-KR" sz="2800" b="1" dirty="0"/>
              <a:t>removes background regions from processing</a:t>
            </a:r>
            <a:endParaRPr kumimoji="1" lang="en-US" altLang="ko-KR" sz="2400" b="1" dirty="0"/>
          </a:p>
        </p:txBody>
      </p:sp>
      <p:sp>
        <p:nvSpPr>
          <p:cNvPr id="33" name="타원 32"/>
          <p:cNvSpPr/>
          <p:nvPr/>
        </p:nvSpPr>
        <p:spPr>
          <a:xfrm>
            <a:off x="606220" y="3113218"/>
            <a:ext cx="3657600" cy="863600"/>
          </a:xfrm>
          <a:prstGeom prst="ellipse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0" name="직선 연결선 39"/>
          <p:cNvCxnSpPr>
            <a:cxnSpLocks/>
          </p:cNvCxnSpPr>
          <p:nvPr/>
        </p:nvCxnSpPr>
        <p:spPr>
          <a:xfrm flipH="1">
            <a:off x="434901" y="4758534"/>
            <a:ext cx="3876097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>
            <a:cxnSpLocks/>
          </p:cNvCxnSpPr>
          <p:nvPr/>
        </p:nvCxnSpPr>
        <p:spPr>
          <a:xfrm flipH="1">
            <a:off x="434901" y="3517549"/>
            <a:ext cx="3876097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>
            <a:cxnSpLocks/>
          </p:cNvCxnSpPr>
          <p:nvPr/>
        </p:nvCxnSpPr>
        <p:spPr>
          <a:xfrm flipH="1">
            <a:off x="1777104" y="2275605"/>
            <a:ext cx="13790" cy="3735403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>
            <a:cxnSpLocks/>
          </p:cNvCxnSpPr>
          <p:nvPr/>
        </p:nvCxnSpPr>
        <p:spPr>
          <a:xfrm flipH="1">
            <a:off x="3073124" y="2275605"/>
            <a:ext cx="13790" cy="3735403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77DACC3-08EF-7F4D-B119-228687454408}"/>
              </a:ext>
            </a:extLst>
          </p:cNvPr>
          <p:cNvSpPr txBox="1"/>
          <p:nvPr/>
        </p:nvSpPr>
        <p:spPr>
          <a:xfrm>
            <a:off x="8467585" y="3261220"/>
            <a:ext cx="3119250" cy="1815872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kumimoji="1" lang="en-US" altLang="ko-KR" sz="2800" b="1" dirty="0">
                <a:solidFill>
                  <a:srgbClr val="FF0000"/>
                </a:solidFill>
              </a:rPr>
              <a:t>Variation-Adaptive</a:t>
            </a:r>
            <a:br>
              <a:rPr kumimoji="1" lang="en-US" altLang="ko-KR" sz="2800" b="1" dirty="0">
                <a:solidFill>
                  <a:srgbClr val="FF0000"/>
                </a:solidFill>
              </a:rPr>
            </a:br>
            <a:r>
              <a:rPr kumimoji="1" lang="en-US" altLang="ko-KR" sz="2800" b="1" dirty="0">
                <a:solidFill>
                  <a:srgbClr val="FF0000"/>
                </a:solidFill>
              </a:rPr>
              <a:t>Face Recognition</a:t>
            </a:r>
          </a:p>
          <a:p>
            <a:pPr algn="ctr"/>
            <a:r>
              <a:rPr kumimoji="1" lang="en-US" altLang="ko-KR" sz="2800" b="1" dirty="0"/>
              <a:t>selects pipeline </a:t>
            </a:r>
            <a:br>
              <a:rPr kumimoji="1" lang="en-US" altLang="ko-KR" sz="2800" b="1" dirty="0"/>
            </a:br>
            <a:r>
              <a:rPr kumimoji="1" lang="en-US" altLang="ko-KR" sz="2800" b="1" dirty="0"/>
              <a:t>based on difficulty</a:t>
            </a:r>
            <a:endParaRPr kumimoji="1" lang="en-US" altLang="ko-K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1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/>
      <p:bldP spid="31" grpId="0"/>
      <p:bldP spid="33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Key Evaluation Results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/>
              <a:t>How much accuracy improvement does ICN achieve?</a:t>
            </a:r>
          </a:p>
          <a:p>
            <a:pPr marL="0" indent="0">
              <a:buNone/>
            </a:pPr>
            <a:r>
              <a:rPr lang="en-US" altLang="ko-KR" dirty="0"/>
              <a:t>   - </a:t>
            </a:r>
            <a:r>
              <a:rPr lang="en-US" altLang="ko-KR" b="1" dirty="0">
                <a:cs typeface="Calibri" panose="020F0502020204030204" pitchFamily="34" charset="0"/>
              </a:rPr>
              <a:t>ICN enhances </a:t>
            </a:r>
            <a:r>
              <a:rPr lang="en-US" altLang="ko-KR" b="1" dirty="0">
                <a:solidFill>
                  <a:srgbClr val="FF0000"/>
                </a:solidFill>
                <a:cs typeface="Calibri" panose="020F0502020204030204" pitchFamily="34" charset="0"/>
              </a:rPr>
              <a:t>True Positive by 78% </a:t>
            </a:r>
            <a:r>
              <a:rPr lang="en-US" altLang="ko-KR" b="1" dirty="0">
                <a:cs typeface="Calibri" panose="020F0502020204030204" pitchFamily="34" charset="0"/>
              </a:rPr>
              <a:t>at the cost of </a:t>
            </a:r>
            <a:r>
              <a:rPr lang="en-US" altLang="ko-KR" b="1" dirty="0">
                <a:solidFill>
                  <a:srgbClr val="FF0000"/>
                </a:solidFill>
                <a:cs typeface="Calibri" panose="020F0502020204030204" pitchFamily="34" charset="0"/>
              </a:rPr>
              <a:t>14% False Positive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How much latency improvement does EagleEye achieve?</a:t>
            </a:r>
          </a:p>
          <a:p>
            <a:pPr marL="0" indent="0">
              <a:buNone/>
            </a:pPr>
            <a:r>
              <a:rPr lang="en-US" altLang="ko-KR" dirty="0"/>
              <a:t>   - </a:t>
            </a:r>
            <a:r>
              <a:rPr lang="en-US" altLang="ko-KR" b="1" dirty="0"/>
              <a:t>EagleEye enhances latency by </a:t>
            </a:r>
            <a:r>
              <a:rPr lang="en-US" altLang="ko-KR" b="1" dirty="0">
                <a:solidFill>
                  <a:srgbClr val="FF0000"/>
                </a:solidFill>
              </a:rPr>
              <a:t>9.07x</a:t>
            </a:r>
            <a:r>
              <a:rPr lang="en-US" altLang="ko-KR" b="1" dirty="0"/>
              <a:t> </a:t>
            </a:r>
            <a:r>
              <a:rPr lang="en-US" altLang="ko-KR" b="1" dirty="0">
                <a:cs typeface="Calibri" panose="020F0502020204030204" pitchFamily="34" charset="0"/>
              </a:rPr>
              <a:t>compared to full on-device execution</a:t>
            </a: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dirty="0"/>
              <a:t>How effectively does EagleEye utilize mobile and cloud resources?</a:t>
            </a:r>
          </a:p>
          <a:p>
            <a:pPr marL="0" indent="0">
              <a:buNone/>
            </a:pPr>
            <a:r>
              <a:rPr lang="en-US" altLang="ko-KR" dirty="0"/>
              <a:t>   - </a:t>
            </a:r>
            <a:r>
              <a:rPr lang="en-US" altLang="ko-KR" b="1" dirty="0">
                <a:cs typeface="Calibri" panose="020F0502020204030204" pitchFamily="34" charset="0"/>
              </a:rPr>
              <a:t>EagleEye outperforms full on-device and offloading with</a:t>
            </a:r>
            <a:r>
              <a:rPr lang="en-US" altLang="ko-KR" b="1" dirty="0">
                <a:solidFill>
                  <a:srgbClr val="FF0000"/>
                </a:solidFill>
                <a:cs typeface="Calibri" panose="020F0502020204030204" pitchFamily="34" charset="0"/>
              </a:rPr>
              <a:t> 108 </a:t>
            </a:r>
            <a:r>
              <a:rPr lang="en-US" altLang="ko-KR" b="1" dirty="0" err="1">
                <a:solidFill>
                  <a:srgbClr val="FF0000"/>
                </a:solidFill>
                <a:cs typeface="Calibri" panose="020F0502020204030204" pitchFamily="34" charset="0"/>
              </a:rPr>
              <a:t>KBytes</a:t>
            </a:r>
            <a:r>
              <a:rPr lang="en-US" altLang="ko-KR" b="1" dirty="0">
                <a:solidFill>
                  <a:srgbClr val="FF0000"/>
                </a:solidFill>
                <a:cs typeface="Calibri" panose="020F0502020204030204" pitchFamily="34" charset="0"/>
              </a:rPr>
              <a:t> offloaded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89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ko-KR" sz="2600" dirty="0"/>
              <a:t>We present EagleEye, an AR-based person identification system on mobile devices</a:t>
            </a:r>
            <a:endParaRPr lang="en-US" altLang="ko-KR" sz="2600" dirty="0">
              <a:sym typeface="Wingdings" panose="05000000000000000000" pitchFamily="2" charset="2"/>
            </a:endParaRPr>
          </a:p>
          <a:p>
            <a:pPr lvl="1">
              <a:lnSpc>
                <a:spcPct val="200000"/>
              </a:lnSpc>
            </a:pPr>
            <a:r>
              <a:rPr lang="en-US" altLang="ko-KR" dirty="0">
                <a:sym typeface="Wingdings" panose="05000000000000000000" pitchFamily="2" charset="2"/>
              </a:rPr>
              <a:t>ICN enhances LR face recognition accuracy (78% gain in TP at the cost of 14% FP)</a:t>
            </a:r>
          </a:p>
          <a:p>
            <a:pPr lvl="1">
              <a:lnSpc>
                <a:spcPct val="200000"/>
              </a:lnSpc>
            </a:pPr>
            <a:r>
              <a:rPr lang="en-US" altLang="ko-KR" dirty="0">
                <a:sym typeface="Wingdings" panose="05000000000000000000" pitchFamily="2" charset="2"/>
              </a:rPr>
              <a:t>Content-Adaptive Parallel Execution enhances face identification latency by 9.07x</a:t>
            </a:r>
          </a:p>
          <a:p>
            <a:pPr>
              <a:lnSpc>
                <a:spcPct val="200000"/>
              </a:lnSpc>
            </a:pPr>
            <a:r>
              <a:rPr lang="en-US" altLang="ko-KR" sz="2600" dirty="0">
                <a:sym typeface="Wingdings" panose="05000000000000000000" pitchFamily="2" charset="2"/>
              </a:rPr>
              <a:t>For more questions, contact </a:t>
            </a:r>
            <a:r>
              <a:rPr lang="en-US" altLang="ko-KR" sz="2600" dirty="0" err="1">
                <a:sym typeface="Wingdings" panose="05000000000000000000" pitchFamily="2" charset="2"/>
              </a:rPr>
              <a:t>Juheon</a:t>
            </a:r>
            <a:r>
              <a:rPr lang="en-US" altLang="ko-KR" sz="2600" dirty="0">
                <a:sym typeface="Wingdings" panose="05000000000000000000" pitchFamily="2" charset="2"/>
              </a:rPr>
              <a:t> Yi at </a:t>
            </a:r>
            <a:r>
              <a:rPr lang="en-US" altLang="ko-KR" sz="2600" dirty="0">
                <a:sym typeface="Wingdings" panose="05000000000000000000" pitchFamily="2" charset="2"/>
                <a:hlinkClick r:id="rId3"/>
              </a:rPr>
              <a:t>johnyi0606@snu.ac.kr</a:t>
            </a:r>
            <a:endParaRPr lang="en-US" altLang="ko-KR" sz="2600" dirty="0">
              <a:sym typeface="Wingdings" panose="05000000000000000000" pitchFamily="2" charset="2"/>
            </a:endParaRPr>
          </a:p>
          <a:p>
            <a:pPr>
              <a:lnSpc>
                <a:spcPct val="200000"/>
              </a:lnSpc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DACC3-08EF-7F4D-B119-228687454408}"/>
              </a:ext>
            </a:extLst>
          </p:cNvPr>
          <p:cNvSpPr txBox="1"/>
          <p:nvPr/>
        </p:nvSpPr>
        <p:spPr>
          <a:xfrm>
            <a:off x="767934" y="6456868"/>
            <a:ext cx="10814174" cy="338544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altLang="ko-KR" sz="1600" dirty="0" err="1"/>
              <a:t>Juheon</a:t>
            </a:r>
            <a:r>
              <a:rPr lang="en-US" altLang="ko-KR" sz="1600" dirty="0"/>
              <a:t> Yi, </a:t>
            </a:r>
            <a:r>
              <a:rPr lang="en-US" altLang="ko-KR" sz="1600" dirty="0" err="1"/>
              <a:t>Sunghyun</a:t>
            </a:r>
            <a:r>
              <a:rPr lang="en-US" altLang="ko-KR" sz="1600" dirty="0"/>
              <a:t> Choi, and Youngki Lee, “EagleEye: Wearable camera-based person identification in crowded urban spaces”</a:t>
            </a:r>
          </a:p>
        </p:txBody>
      </p:sp>
    </p:spTree>
    <p:extLst>
      <p:ext uri="{BB962C8B-B14F-4D97-AF65-F5344CB8AC3E}">
        <p14:creationId xmlns:p14="http://schemas.microsoft.com/office/powerpoint/2010/main" val="16106217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6116BACE-6F7F-4BB3-A34A-AA9A2833FACB}" vid="{B5214055-D8E2-4189-A6C1-E99ECD31ABF6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28081</TotalTime>
  <Words>328</Words>
  <Application>Microsoft Macintosh PowerPoint</Application>
  <PresentationFormat>와이드스크린</PresentationFormat>
  <Paragraphs>58</Paragraphs>
  <Slides>9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맑은 고딕</vt:lpstr>
      <vt:lpstr>Adobe Fan Heiti Std B</vt:lpstr>
      <vt:lpstr>Arial</vt:lpstr>
      <vt:lpstr>Calibri</vt:lpstr>
      <vt:lpstr>Calibri Light</vt:lpstr>
      <vt:lpstr>Cambria Math</vt:lpstr>
      <vt:lpstr>Times New Roman</vt:lpstr>
      <vt:lpstr>Wingdings</vt:lpstr>
      <vt:lpstr>blank</vt:lpstr>
      <vt:lpstr>EagleEye: Wearable Camera-based  Person Identification  in Crowded Urban Spaces</vt:lpstr>
      <vt:lpstr>Needs for Robust Person Identification</vt:lpstr>
      <vt:lpstr>Humans: How Fast and Accurate?</vt:lpstr>
      <vt:lpstr>EagleEye: AR Person Identification System </vt:lpstr>
      <vt:lpstr>Key Challenges</vt:lpstr>
      <vt:lpstr>Identity Clarification Network (ICN)</vt:lpstr>
      <vt:lpstr>Content-Adaptive Parallel Execution</vt:lpstr>
      <vt:lpstr>Key Evaluation Results</vt:lpstr>
      <vt:lpstr>Summary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jhyi16</dc:creator>
  <cp:lastModifiedBy>Microsoft Office User</cp:lastModifiedBy>
  <cp:revision>3070</cp:revision>
  <cp:lastPrinted>2017-06-29T00:30:27Z</cp:lastPrinted>
  <dcterms:created xsi:type="dcterms:W3CDTF">2016-12-27T03:32:56Z</dcterms:created>
  <dcterms:modified xsi:type="dcterms:W3CDTF">2020-09-15T22:03:14Z</dcterms:modified>
  <cp:contentStatus/>
</cp:coreProperties>
</file>